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Brygada 1918 Semi Bold"/>
      <p:regular r:id="rId17"/>
    </p:embeddedFont>
    <p:embeddedFont>
      <p:font typeface="Brygada 1918 Semi Bold"/>
      <p:regular r:id="rId18"/>
    </p:embeddedFont>
    <p:embeddedFont>
      <p:font typeface="Brygada 1918 Semi Bold"/>
      <p:regular r:id="rId19"/>
    </p:embeddedFont>
    <p:embeddedFont>
      <p:font typeface="Brygada 1918 Semi Bold"/>
      <p:regular r:id="rId20"/>
    </p:embeddedFont>
    <p:embeddedFont>
      <p:font typeface="Brygada 1918"/>
      <p:regular r:id="rId21"/>
    </p:embeddedFont>
    <p:embeddedFont>
      <p:font typeface="Brygada 1918"/>
      <p:regular r:id="rId22"/>
    </p:embeddedFont>
    <p:embeddedFont>
      <p:font typeface="Brygada 1918"/>
      <p:regular r:id="rId23"/>
    </p:embeddedFont>
    <p:embeddedFont>
      <p:font typeface="Brygada 1918"/>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png>
</file>

<file path=ppt/media/image-3-3.png>
</file>

<file path=ppt/media/image-4-1.png>
</file>

<file path=ppt/media/image-4-2.png>
</file>

<file path=ppt/media/image-5-1.png>
</file>

<file path=ppt/media/image-5-2.png>
</file>

<file path=ppt/media/image-5-3.png>
</file>

<file path=ppt/media/image-5-4.png>
</file>

<file path=ppt/media/image-7-1.png>
</file>

<file path=ppt/media/image-7-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3408878"/>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403011"/>
                </a:solidFill>
                <a:latin typeface="Brygada 1918 Semi Bold" pitchFamily="34" charset="0"/>
                <a:ea typeface="Brygada 1918 Semi Bold" pitchFamily="34" charset="-122"/>
                <a:cs typeface="Brygada 1918 Semi Bold" pitchFamily="34" charset="-120"/>
              </a:rPr>
              <a:t> Python</a:t>
            </a:r>
            <a:endParaRPr lang="en-US" sz="4450" dirty="0"/>
          </a:p>
        </p:txBody>
      </p:sp>
      <p:sp>
        <p:nvSpPr>
          <p:cNvPr id="4" name="Text 1"/>
          <p:cNvSpPr/>
          <p:nvPr/>
        </p:nvSpPr>
        <p:spPr>
          <a:xfrm>
            <a:off x="6280190" y="4457819"/>
            <a:ext cx="7556421"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22446" y="652820"/>
            <a:ext cx="7647980" cy="466487"/>
          </a:xfrm>
          <a:prstGeom prst="rect">
            <a:avLst/>
          </a:prstGeom>
          <a:noFill/>
          <a:ln/>
        </p:spPr>
        <p:txBody>
          <a:bodyPr wrap="none" lIns="0" tIns="0" rIns="0" bIns="0" rtlCol="0" anchor="t"/>
          <a:lstStyle/>
          <a:p>
            <a:pPr algn="l" indent="0" marL="0">
              <a:lnSpc>
                <a:spcPts val="3650"/>
              </a:lnSpc>
              <a:buNone/>
            </a:pPr>
            <a:r>
              <a:rPr lang="en-US" sz="2900" dirty="0">
                <a:solidFill>
                  <a:srgbClr val="403011"/>
                </a:solidFill>
                <a:latin typeface="Brygada 1918 Semi Bold" pitchFamily="34" charset="0"/>
                <a:ea typeface="Brygada 1918 Semi Bold" pitchFamily="34" charset="-122"/>
                <a:cs typeface="Brygada 1918 Semi Bold" pitchFamily="34" charset="-120"/>
              </a:rPr>
              <a:t>Graceful Exits: Error Handling &amp; Next Steps</a:t>
            </a:r>
            <a:endParaRPr lang="en-US" sz="2900" dirty="0"/>
          </a:p>
        </p:txBody>
      </p:sp>
      <p:sp>
        <p:nvSpPr>
          <p:cNvPr id="3" name="Text 1"/>
          <p:cNvSpPr/>
          <p:nvPr/>
        </p:nvSpPr>
        <p:spPr>
          <a:xfrm>
            <a:off x="522446" y="1417796"/>
            <a:ext cx="13585508" cy="238839"/>
          </a:xfrm>
          <a:prstGeom prst="rect">
            <a:avLst/>
          </a:prstGeom>
          <a:noFill/>
          <a:ln/>
        </p:spPr>
        <p:txBody>
          <a:bodyPr wrap="none" lIns="0" tIns="0" rIns="0" bIns="0" rtlCol="0" anchor="t"/>
          <a:lstStyle/>
          <a:p>
            <a:pPr algn="l" indent="0" marL="0">
              <a:lnSpc>
                <a:spcPts val="1850"/>
              </a:lnSpc>
              <a:buNone/>
            </a:pPr>
            <a:r>
              <a:rPr lang="en-US" sz="1150" dirty="0">
                <a:solidFill>
                  <a:srgbClr val="403011"/>
                </a:solidFill>
                <a:latin typeface="Brygada 1918" pitchFamily="34" charset="0"/>
                <a:ea typeface="Brygada 1918" pitchFamily="34" charset="-122"/>
                <a:cs typeface="Brygada 1918" pitchFamily="34" charset="-120"/>
              </a:rPr>
              <a:t>Even the best code can encounter unexpected issues. Python's error handling with </a:t>
            </a:r>
            <a:pPr algn="l" indent="0" marL="0">
              <a:lnSpc>
                <a:spcPts val="1850"/>
              </a:lnSpc>
              <a:buNone/>
            </a:pPr>
            <a:r>
              <a:rPr lang="en-US" sz="1150" dirty="0">
                <a:solidFill>
                  <a:srgbClr val="626C3B"/>
                </a:solidFill>
                <a:latin typeface="Brygada 1918" pitchFamily="34" charset="0"/>
                <a:ea typeface="Brygada 1918" pitchFamily="34" charset="-122"/>
                <a:cs typeface="Brygada 1918" pitchFamily="34" charset="-120"/>
              </a:rPr>
              <a:t>try</a:t>
            </a:r>
            <a:pPr algn="l" indent="0" marL="0">
              <a:lnSpc>
                <a:spcPts val="1850"/>
              </a:lnSpc>
              <a:buNone/>
            </a:pPr>
            <a:r>
              <a:rPr lang="en-US" sz="1150" dirty="0">
                <a:solidFill>
                  <a:srgbClr val="403011"/>
                </a:solidFill>
                <a:latin typeface="Brygada 1918" pitchFamily="34" charset="0"/>
                <a:ea typeface="Brygada 1918" pitchFamily="34" charset="-122"/>
                <a:cs typeface="Brygada 1918" pitchFamily="34" charset="-120"/>
              </a:rPr>
              <a:t>, </a:t>
            </a:r>
            <a:pPr algn="l" indent="0" marL="0">
              <a:lnSpc>
                <a:spcPts val="1850"/>
              </a:lnSpc>
              <a:buNone/>
            </a:pPr>
            <a:r>
              <a:rPr lang="en-US" sz="1150" dirty="0">
                <a:solidFill>
                  <a:srgbClr val="626C3B"/>
                </a:solidFill>
                <a:latin typeface="Brygada 1918" pitchFamily="34" charset="0"/>
                <a:ea typeface="Brygada 1918" pitchFamily="34" charset="-122"/>
                <a:cs typeface="Brygada 1918" pitchFamily="34" charset="-120"/>
              </a:rPr>
              <a:t>except</a:t>
            </a:r>
            <a:pPr algn="l" indent="0" marL="0">
              <a:lnSpc>
                <a:spcPts val="1850"/>
              </a:lnSpc>
              <a:buNone/>
            </a:pPr>
            <a:r>
              <a:rPr lang="en-US" sz="1150" dirty="0">
                <a:solidFill>
                  <a:srgbClr val="403011"/>
                </a:solidFill>
                <a:latin typeface="Brygada 1918" pitchFamily="34" charset="0"/>
                <a:ea typeface="Brygada 1918" pitchFamily="34" charset="-122"/>
                <a:cs typeface="Brygada 1918" pitchFamily="34" charset="-120"/>
              </a:rPr>
              <a:t>, and </a:t>
            </a:r>
            <a:pPr algn="l" indent="0" marL="0">
              <a:lnSpc>
                <a:spcPts val="1850"/>
              </a:lnSpc>
              <a:buNone/>
            </a:pPr>
            <a:r>
              <a:rPr lang="en-US" sz="1150" dirty="0">
                <a:solidFill>
                  <a:srgbClr val="626C3B"/>
                </a:solidFill>
                <a:latin typeface="Brygada 1918" pitchFamily="34" charset="0"/>
                <a:ea typeface="Brygada 1918" pitchFamily="34" charset="-122"/>
                <a:cs typeface="Brygada 1918" pitchFamily="34" charset="-120"/>
              </a:rPr>
              <a:t>finally</a:t>
            </a:r>
            <a:pPr algn="l" indent="0" marL="0">
              <a:lnSpc>
                <a:spcPts val="1850"/>
              </a:lnSpc>
              <a:buNone/>
            </a:pPr>
            <a:r>
              <a:rPr lang="en-US" sz="1150" dirty="0">
                <a:solidFill>
                  <a:srgbClr val="403011"/>
                </a:solidFill>
                <a:latin typeface="Brygada 1918" pitchFamily="34" charset="0"/>
                <a:ea typeface="Brygada 1918" pitchFamily="34" charset="-122"/>
                <a:cs typeface="Brygada 1918" pitchFamily="34" charset="-120"/>
              </a:rPr>
              <a:t> blocks allows your program to gracefully manage errors, preventing crashes.</a:t>
            </a:r>
            <a:endParaRPr lang="en-US" sz="1150" dirty="0"/>
          </a:p>
        </p:txBody>
      </p:sp>
      <p:sp>
        <p:nvSpPr>
          <p:cNvPr id="4" name="Text 2"/>
          <p:cNvSpPr/>
          <p:nvPr/>
        </p:nvSpPr>
        <p:spPr>
          <a:xfrm>
            <a:off x="522446" y="1824514"/>
            <a:ext cx="149185" cy="186571"/>
          </a:xfrm>
          <a:prstGeom prst="rect">
            <a:avLst/>
          </a:prstGeom>
          <a:noFill/>
          <a:ln/>
        </p:spPr>
        <p:txBody>
          <a:bodyPr wrap="none" lIns="0" tIns="0" rIns="0" bIns="0" rtlCol="0" anchor="t"/>
          <a:lstStyle/>
          <a:p>
            <a:pPr algn="l" indent="0" marL="0">
              <a:lnSpc>
                <a:spcPts val="1850"/>
              </a:lnSpc>
              <a:buNone/>
            </a:pPr>
            <a:r>
              <a:rPr lang="en-US" sz="1150" dirty="0">
                <a:solidFill>
                  <a:srgbClr val="403011"/>
                </a:solidFill>
                <a:latin typeface="Brygada 1918 Light" pitchFamily="34" charset="0"/>
                <a:ea typeface="Brygada 1918 Light" pitchFamily="34" charset="-122"/>
                <a:cs typeface="Brygada 1918 Light" pitchFamily="34" charset="-120"/>
              </a:rPr>
              <a:t>01</a:t>
            </a:r>
            <a:endParaRPr lang="en-US" sz="1150" dirty="0"/>
          </a:p>
        </p:txBody>
      </p:sp>
      <p:sp>
        <p:nvSpPr>
          <p:cNvPr id="5" name="Shape 3"/>
          <p:cNvSpPr/>
          <p:nvPr/>
        </p:nvSpPr>
        <p:spPr>
          <a:xfrm>
            <a:off x="522446" y="2062877"/>
            <a:ext cx="4429006" cy="15240"/>
          </a:xfrm>
          <a:prstGeom prst="rect">
            <a:avLst/>
          </a:prstGeom>
          <a:solidFill>
            <a:srgbClr val="626C3B"/>
          </a:solidFill>
          <a:ln/>
        </p:spPr>
      </p:sp>
      <p:sp>
        <p:nvSpPr>
          <p:cNvPr id="6" name="Text 4"/>
          <p:cNvSpPr/>
          <p:nvPr/>
        </p:nvSpPr>
        <p:spPr>
          <a:xfrm>
            <a:off x="522446" y="2167890"/>
            <a:ext cx="1865948" cy="233124"/>
          </a:xfrm>
          <a:prstGeom prst="rect">
            <a:avLst/>
          </a:prstGeom>
          <a:noFill/>
          <a:ln/>
        </p:spPr>
        <p:txBody>
          <a:bodyPr wrap="none" lIns="0" tIns="0" rIns="0" bIns="0" rtlCol="0" anchor="t"/>
          <a:lstStyle/>
          <a:p>
            <a:pPr algn="l" indent="0" marL="0">
              <a:lnSpc>
                <a:spcPts val="1800"/>
              </a:lnSpc>
              <a:buNone/>
            </a:pPr>
            <a:r>
              <a:rPr lang="en-US" sz="1450" dirty="0">
                <a:solidFill>
                  <a:srgbClr val="403011"/>
                </a:solidFill>
                <a:latin typeface="Brygada 1918 Semi Bold" pitchFamily="34" charset="0"/>
                <a:ea typeface="Brygada 1918 Semi Bold" pitchFamily="34" charset="-122"/>
                <a:cs typeface="Brygada 1918 Semi Bold" pitchFamily="34" charset="-120"/>
              </a:rPr>
              <a:t>Try Block</a:t>
            </a:r>
            <a:endParaRPr lang="en-US" sz="1450" dirty="0"/>
          </a:p>
        </p:txBody>
      </p:sp>
      <p:sp>
        <p:nvSpPr>
          <p:cNvPr id="7" name="Text 5"/>
          <p:cNvSpPr/>
          <p:nvPr/>
        </p:nvSpPr>
        <p:spPr>
          <a:xfrm>
            <a:off x="522446" y="2490549"/>
            <a:ext cx="4429006" cy="238839"/>
          </a:xfrm>
          <a:prstGeom prst="rect">
            <a:avLst/>
          </a:prstGeom>
          <a:noFill/>
          <a:ln/>
        </p:spPr>
        <p:txBody>
          <a:bodyPr wrap="none" lIns="0" tIns="0" rIns="0" bIns="0" rtlCol="0" anchor="t"/>
          <a:lstStyle/>
          <a:p>
            <a:pPr algn="l" indent="0" marL="0">
              <a:lnSpc>
                <a:spcPts val="1850"/>
              </a:lnSpc>
              <a:buNone/>
            </a:pPr>
            <a:r>
              <a:rPr lang="en-US" sz="1150" dirty="0">
                <a:solidFill>
                  <a:srgbClr val="403011"/>
                </a:solidFill>
                <a:latin typeface="Brygada 1918" pitchFamily="34" charset="0"/>
                <a:ea typeface="Brygada 1918" pitchFamily="34" charset="-122"/>
                <a:cs typeface="Brygada 1918" pitchFamily="34" charset="-120"/>
              </a:rPr>
              <a:t>Code that might raise an exception goes here.</a:t>
            </a:r>
            <a:endParaRPr lang="en-US" sz="1150" dirty="0"/>
          </a:p>
        </p:txBody>
      </p:sp>
      <p:sp>
        <p:nvSpPr>
          <p:cNvPr id="8" name="Text 6"/>
          <p:cNvSpPr/>
          <p:nvPr/>
        </p:nvSpPr>
        <p:spPr>
          <a:xfrm>
            <a:off x="5100638" y="1824514"/>
            <a:ext cx="149185" cy="186571"/>
          </a:xfrm>
          <a:prstGeom prst="rect">
            <a:avLst/>
          </a:prstGeom>
          <a:noFill/>
          <a:ln/>
        </p:spPr>
        <p:txBody>
          <a:bodyPr wrap="none" lIns="0" tIns="0" rIns="0" bIns="0" rtlCol="0" anchor="t"/>
          <a:lstStyle/>
          <a:p>
            <a:pPr algn="l" indent="0" marL="0">
              <a:lnSpc>
                <a:spcPts val="1850"/>
              </a:lnSpc>
              <a:buNone/>
            </a:pPr>
            <a:r>
              <a:rPr lang="en-US" sz="1150" dirty="0">
                <a:solidFill>
                  <a:srgbClr val="403011"/>
                </a:solidFill>
                <a:latin typeface="Brygada 1918 Light" pitchFamily="34" charset="0"/>
                <a:ea typeface="Brygada 1918 Light" pitchFamily="34" charset="-122"/>
                <a:cs typeface="Brygada 1918 Light" pitchFamily="34" charset="-120"/>
              </a:rPr>
              <a:t>02</a:t>
            </a:r>
            <a:endParaRPr lang="en-US" sz="1150" dirty="0"/>
          </a:p>
        </p:txBody>
      </p:sp>
      <p:sp>
        <p:nvSpPr>
          <p:cNvPr id="9" name="Shape 7"/>
          <p:cNvSpPr/>
          <p:nvPr/>
        </p:nvSpPr>
        <p:spPr>
          <a:xfrm>
            <a:off x="5100638" y="2062877"/>
            <a:ext cx="4429006" cy="15240"/>
          </a:xfrm>
          <a:prstGeom prst="rect">
            <a:avLst/>
          </a:prstGeom>
          <a:solidFill>
            <a:srgbClr val="83792E"/>
          </a:solidFill>
          <a:ln/>
        </p:spPr>
      </p:sp>
      <p:sp>
        <p:nvSpPr>
          <p:cNvPr id="10" name="Text 8"/>
          <p:cNvSpPr/>
          <p:nvPr/>
        </p:nvSpPr>
        <p:spPr>
          <a:xfrm>
            <a:off x="5100638" y="2167890"/>
            <a:ext cx="1865948" cy="233124"/>
          </a:xfrm>
          <a:prstGeom prst="rect">
            <a:avLst/>
          </a:prstGeom>
          <a:noFill/>
          <a:ln/>
        </p:spPr>
        <p:txBody>
          <a:bodyPr wrap="none" lIns="0" tIns="0" rIns="0" bIns="0" rtlCol="0" anchor="t"/>
          <a:lstStyle/>
          <a:p>
            <a:pPr algn="l" indent="0" marL="0">
              <a:lnSpc>
                <a:spcPts val="1800"/>
              </a:lnSpc>
              <a:buNone/>
            </a:pPr>
            <a:r>
              <a:rPr lang="en-US" sz="1450" dirty="0">
                <a:solidFill>
                  <a:srgbClr val="403011"/>
                </a:solidFill>
                <a:latin typeface="Brygada 1918 Semi Bold" pitchFamily="34" charset="0"/>
                <a:ea typeface="Brygada 1918 Semi Bold" pitchFamily="34" charset="-122"/>
                <a:cs typeface="Brygada 1918 Semi Bold" pitchFamily="34" charset="-120"/>
              </a:rPr>
              <a:t>Except Block</a:t>
            </a:r>
            <a:endParaRPr lang="en-US" sz="1450" dirty="0"/>
          </a:p>
        </p:txBody>
      </p:sp>
      <p:sp>
        <p:nvSpPr>
          <p:cNvPr id="11" name="Text 9"/>
          <p:cNvSpPr/>
          <p:nvPr/>
        </p:nvSpPr>
        <p:spPr>
          <a:xfrm>
            <a:off x="5100638" y="2490549"/>
            <a:ext cx="4429006" cy="238839"/>
          </a:xfrm>
          <a:prstGeom prst="rect">
            <a:avLst/>
          </a:prstGeom>
          <a:noFill/>
          <a:ln/>
        </p:spPr>
        <p:txBody>
          <a:bodyPr wrap="none" lIns="0" tIns="0" rIns="0" bIns="0" rtlCol="0" anchor="t"/>
          <a:lstStyle/>
          <a:p>
            <a:pPr algn="l" indent="0" marL="0">
              <a:lnSpc>
                <a:spcPts val="1850"/>
              </a:lnSpc>
              <a:buNone/>
            </a:pPr>
            <a:r>
              <a:rPr lang="en-US" sz="1150" dirty="0">
                <a:solidFill>
                  <a:srgbClr val="403011"/>
                </a:solidFill>
                <a:latin typeface="Brygada 1918" pitchFamily="34" charset="0"/>
                <a:ea typeface="Brygada 1918" pitchFamily="34" charset="-122"/>
                <a:cs typeface="Brygada 1918" pitchFamily="34" charset="-120"/>
              </a:rPr>
              <a:t>Handles specific exceptions if they occur in the </a:t>
            </a:r>
            <a:pPr algn="l" indent="0" marL="0">
              <a:lnSpc>
                <a:spcPts val="1850"/>
              </a:lnSpc>
              <a:buNone/>
            </a:pPr>
            <a:r>
              <a:rPr lang="en-US" sz="1150" dirty="0">
                <a:solidFill>
                  <a:srgbClr val="626C3B"/>
                </a:solidFill>
                <a:latin typeface="Brygada 1918" pitchFamily="34" charset="0"/>
                <a:ea typeface="Brygada 1918" pitchFamily="34" charset="-122"/>
                <a:cs typeface="Brygada 1918" pitchFamily="34" charset="-120"/>
              </a:rPr>
              <a:t>try</a:t>
            </a:r>
            <a:pPr algn="l" indent="0" marL="0">
              <a:lnSpc>
                <a:spcPts val="1850"/>
              </a:lnSpc>
              <a:buNone/>
            </a:pPr>
            <a:r>
              <a:rPr lang="en-US" sz="1150" dirty="0">
                <a:solidFill>
                  <a:srgbClr val="403011"/>
                </a:solidFill>
                <a:latin typeface="Brygada 1918" pitchFamily="34" charset="0"/>
                <a:ea typeface="Brygada 1918" pitchFamily="34" charset="-122"/>
                <a:cs typeface="Brygada 1918" pitchFamily="34" charset="-120"/>
              </a:rPr>
              <a:t> block.</a:t>
            </a:r>
            <a:endParaRPr lang="en-US" sz="1150" dirty="0"/>
          </a:p>
        </p:txBody>
      </p:sp>
      <p:sp>
        <p:nvSpPr>
          <p:cNvPr id="12" name="Text 10"/>
          <p:cNvSpPr/>
          <p:nvPr/>
        </p:nvSpPr>
        <p:spPr>
          <a:xfrm>
            <a:off x="9678829" y="1824514"/>
            <a:ext cx="149185" cy="186571"/>
          </a:xfrm>
          <a:prstGeom prst="rect">
            <a:avLst/>
          </a:prstGeom>
          <a:noFill/>
          <a:ln/>
        </p:spPr>
        <p:txBody>
          <a:bodyPr wrap="none" lIns="0" tIns="0" rIns="0" bIns="0" rtlCol="0" anchor="t"/>
          <a:lstStyle/>
          <a:p>
            <a:pPr algn="l" indent="0" marL="0">
              <a:lnSpc>
                <a:spcPts val="1850"/>
              </a:lnSpc>
              <a:buNone/>
            </a:pPr>
            <a:r>
              <a:rPr lang="en-US" sz="1150" dirty="0">
                <a:solidFill>
                  <a:srgbClr val="403011"/>
                </a:solidFill>
                <a:latin typeface="Brygada 1918 Light" pitchFamily="34" charset="0"/>
                <a:ea typeface="Brygada 1918 Light" pitchFamily="34" charset="-122"/>
                <a:cs typeface="Brygada 1918 Light" pitchFamily="34" charset="-120"/>
              </a:rPr>
              <a:t>03</a:t>
            </a:r>
            <a:endParaRPr lang="en-US" sz="1150" dirty="0"/>
          </a:p>
        </p:txBody>
      </p:sp>
      <p:sp>
        <p:nvSpPr>
          <p:cNvPr id="13" name="Shape 11"/>
          <p:cNvSpPr/>
          <p:nvPr/>
        </p:nvSpPr>
        <p:spPr>
          <a:xfrm>
            <a:off x="9678829" y="2062877"/>
            <a:ext cx="4429006" cy="15240"/>
          </a:xfrm>
          <a:prstGeom prst="rect">
            <a:avLst/>
          </a:prstGeom>
          <a:solidFill>
            <a:srgbClr val="E8AF3B"/>
          </a:solidFill>
          <a:ln/>
        </p:spPr>
      </p:sp>
      <p:sp>
        <p:nvSpPr>
          <p:cNvPr id="14" name="Text 12"/>
          <p:cNvSpPr/>
          <p:nvPr/>
        </p:nvSpPr>
        <p:spPr>
          <a:xfrm>
            <a:off x="9678829" y="2167890"/>
            <a:ext cx="1865948" cy="233124"/>
          </a:xfrm>
          <a:prstGeom prst="rect">
            <a:avLst/>
          </a:prstGeom>
          <a:noFill/>
          <a:ln/>
        </p:spPr>
        <p:txBody>
          <a:bodyPr wrap="none" lIns="0" tIns="0" rIns="0" bIns="0" rtlCol="0" anchor="t"/>
          <a:lstStyle/>
          <a:p>
            <a:pPr algn="l" indent="0" marL="0">
              <a:lnSpc>
                <a:spcPts val="1800"/>
              </a:lnSpc>
              <a:buNone/>
            </a:pPr>
            <a:r>
              <a:rPr lang="en-US" sz="1450" dirty="0">
                <a:solidFill>
                  <a:srgbClr val="403011"/>
                </a:solidFill>
                <a:latin typeface="Brygada 1918 Semi Bold" pitchFamily="34" charset="0"/>
                <a:ea typeface="Brygada 1918 Semi Bold" pitchFamily="34" charset="-122"/>
                <a:cs typeface="Brygada 1918 Semi Bold" pitchFamily="34" charset="-120"/>
              </a:rPr>
              <a:t>Finally Block</a:t>
            </a:r>
            <a:endParaRPr lang="en-US" sz="1450" dirty="0"/>
          </a:p>
        </p:txBody>
      </p:sp>
      <p:sp>
        <p:nvSpPr>
          <p:cNvPr id="15" name="Text 13"/>
          <p:cNvSpPr/>
          <p:nvPr/>
        </p:nvSpPr>
        <p:spPr>
          <a:xfrm>
            <a:off x="9678829" y="2490549"/>
            <a:ext cx="4429006" cy="477679"/>
          </a:xfrm>
          <a:prstGeom prst="rect">
            <a:avLst/>
          </a:prstGeom>
          <a:noFill/>
          <a:ln/>
        </p:spPr>
        <p:txBody>
          <a:bodyPr wrap="square" lIns="0" tIns="0" rIns="0" bIns="0" rtlCol="0" anchor="t"/>
          <a:lstStyle/>
          <a:p>
            <a:pPr algn="l" indent="0" marL="0">
              <a:lnSpc>
                <a:spcPts val="1850"/>
              </a:lnSpc>
              <a:buNone/>
            </a:pPr>
            <a:r>
              <a:rPr lang="en-US" sz="1150" dirty="0">
                <a:solidFill>
                  <a:srgbClr val="403011"/>
                </a:solidFill>
                <a:latin typeface="Brygada 1918" pitchFamily="34" charset="0"/>
                <a:ea typeface="Brygada 1918" pitchFamily="34" charset="-122"/>
                <a:cs typeface="Brygada 1918" pitchFamily="34" charset="-120"/>
              </a:rPr>
              <a:t>Executes cleanup code, regardless of whether an exception occurred or not.</a:t>
            </a:r>
            <a:endParaRPr lang="en-US" sz="1150" dirty="0"/>
          </a:p>
        </p:txBody>
      </p:sp>
      <p:sp>
        <p:nvSpPr>
          <p:cNvPr id="16" name="Shape 14"/>
          <p:cNvSpPr/>
          <p:nvPr/>
        </p:nvSpPr>
        <p:spPr>
          <a:xfrm>
            <a:off x="522446" y="3248025"/>
            <a:ext cx="13585508" cy="1656874"/>
          </a:xfrm>
          <a:prstGeom prst="roundRect">
            <a:avLst>
              <a:gd name="adj" fmla="val 13515"/>
            </a:avLst>
          </a:prstGeom>
          <a:solidFill>
            <a:srgbClr val="E9DEC7"/>
          </a:solidFill>
          <a:ln/>
        </p:spPr>
      </p:sp>
      <p:sp>
        <p:nvSpPr>
          <p:cNvPr id="17" name="Shape 15"/>
          <p:cNvSpPr/>
          <p:nvPr/>
        </p:nvSpPr>
        <p:spPr>
          <a:xfrm>
            <a:off x="515064" y="3248025"/>
            <a:ext cx="13600271" cy="1656874"/>
          </a:xfrm>
          <a:prstGeom prst="roundRect">
            <a:avLst>
              <a:gd name="adj" fmla="val 1351"/>
            </a:avLst>
          </a:prstGeom>
          <a:solidFill>
            <a:srgbClr val="E9DEC7"/>
          </a:solidFill>
          <a:ln/>
        </p:spPr>
      </p:sp>
      <p:sp>
        <p:nvSpPr>
          <p:cNvPr id="18" name="Text 16"/>
          <p:cNvSpPr/>
          <p:nvPr/>
        </p:nvSpPr>
        <p:spPr>
          <a:xfrm>
            <a:off x="664250" y="3359944"/>
            <a:ext cx="13301901" cy="1433036"/>
          </a:xfrm>
          <a:prstGeom prst="rect">
            <a:avLst/>
          </a:prstGeom>
          <a:noFill/>
          <a:ln/>
        </p:spPr>
        <p:txBody>
          <a:bodyPr wrap="square" lIns="0" tIns="0" rIns="0" bIns="0" rtlCol="0" anchor="t"/>
          <a:lstStyle/>
          <a:p>
            <a:pPr algn="l" indent="0" marL="0">
              <a:lnSpc>
                <a:spcPts val="1850"/>
              </a:lnSpc>
              <a:buNone/>
            </a:pPr>
            <a:r>
              <a:rPr lang="en-US" sz="1150" dirty="0">
                <a:solidFill>
                  <a:srgbClr val="403011"/>
                </a:solidFill>
                <a:highlight>
                  <a:srgbClr val="E9DEC7"/>
                </a:highlight>
                <a:latin typeface="Consolas" pitchFamily="34" charset="0"/>
                <a:ea typeface="Consolas" pitchFamily="34" charset="-122"/>
                <a:cs typeface="Consolas" pitchFamily="34" charset="-120"/>
              </a:rPr>
              <a:t>try:    result = 10 / 0except ZeroDivisionError:    print("Cannot divide by zero!")finally:    print("Execution complete.")</a:t>
            </a:r>
            <a:endParaRPr lang="en-US" sz="1150" dirty="0"/>
          </a:p>
        </p:txBody>
      </p:sp>
      <p:sp>
        <p:nvSpPr>
          <p:cNvPr id="19" name="Text 17"/>
          <p:cNvSpPr/>
          <p:nvPr/>
        </p:nvSpPr>
        <p:spPr>
          <a:xfrm>
            <a:off x="522446" y="5128736"/>
            <a:ext cx="4502229" cy="373261"/>
          </a:xfrm>
          <a:prstGeom prst="rect">
            <a:avLst/>
          </a:prstGeom>
          <a:noFill/>
          <a:ln/>
        </p:spPr>
        <p:txBody>
          <a:bodyPr wrap="none" lIns="0" tIns="0" rIns="0" bIns="0" rtlCol="0" anchor="t"/>
          <a:lstStyle/>
          <a:p>
            <a:pPr algn="l" indent="0" marL="0">
              <a:lnSpc>
                <a:spcPts val="2900"/>
              </a:lnSpc>
              <a:buNone/>
            </a:pPr>
            <a:r>
              <a:rPr lang="en-US" sz="2350" dirty="0">
                <a:solidFill>
                  <a:srgbClr val="403011"/>
                </a:solidFill>
                <a:latin typeface="Brygada 1918 Semi Bold" pitchFamily="34" charset="0"/>
                <a:ea typeface="Brygada 1918 Semi Bold" pitchFamily="34" charset="-122"/>
                <a:cs typeface="Brygada 1918 Semi Bold" pitchFamily="34" charset="-120"/>
              </a:rPr>
              <a:t>Your Python Journey Continues!</a:t>
            </a:r>
            <a:endParaRPr lang="en-US" sz="2350" dirty="0"/>
          </a:p>
        </p:txBody>
      </p:sp>
      <p:sp>
        <p:nvSpPr>
          <p:cNvPr id="20" name="Text 18"/>
          <p:cNvSpPr/>
          <p:nvPr/>
        </p:nvSpPr>
        <p:spPr>
          <a:xfrm>
            <a:off x="522446" y="5725835"/>
            <a:ext cx="13585508" cy="477679"/>
          </a:xfrm>
          <a:prstGeom prst="rect">
            <a:avLst/>
          </a:prstGeom>
          <a:noFill/>
          <a:ln/>
        </p:spPr>
        <p:txBody>
          <a:bodyPr wrap="square" lIns="0" tIns="0" rIns="0" bIns="0" rtlCol="0" anchor="t"/>
          <a:lstStyle/>
          <a:p>
            <a:pPr algn="l" indent="0" marL="0">
              <a:lnSpc>
                <a:spcPts val="1850"/>
              </a:lnSpc>
              <a:buNone/>
            </a:pPr>
            <a:r>
              <a:rPr lang="en-US" sz="1150" dirty="0">
                <a:solidFill>
                  <a:srgbClr val="403011"/>
                </a:solidFill>
                <a:latin typeface="Brygada 1918" pitchFamily="34" charset="0"/>
                <a:ea typeface="Brygada 1918" pitchFamily="34" charset="-122"/>
                <a:cs typeface="Brygada 1918" pitchFamily="34" charset="-120"/>
              </a:rPr>
              <a:t>Python's intuitive syntax, vast ecosystem of libraries, and strong community support make it an ideal language for new graduates. Unlike more verbose languages, Python allows for rapid development and focuses on readability.</a:t>
            </a:r>
            <a:endParaRPr lang="en-US" sz="1150" dirty="0"/>
          </a:p>
        </p:txBody>
      </p:sp>
      <p:sp>
        <p:nvSpPr>
          <p:cNvPr id="21" name="Text 19"/>
          <p:cNvSpPr/>
          <p:nvPr/>
        </p:nvSpPr>
        <p:spPr>
          <a:xfrm>
            <a:off x="522446" y="6427351"/>
            <a:ext cx="2444591" cy="279916"/>
          </a:xfrm>
          <a:prstGeom prst="rect">
            <a:avLst/>
          </a:prstGeom>
          <a:noFill/>
          <a:ln/>
        </p:spPr>
        <p:txBody>
          <a:bodyPr wrap="none" lIns="0" tIns="0" rIns="0" bIns="0" rtlCol="0" anchor="t"/>
          <a:lstStyle/>
          <a:p>
            <a:pPr algn="l" indent="0" marL="0">
              <a:lnSpc>
                <a:spcPts val="2200"/>
              </a:lnSpc>
              <a:buNone/>
            </a:pPr>
            <a:r>
              <a:rPr lang="en-US" sz="1750" dirty="0">
                <a:solidFill>
                  <a:srgbClr val="403011"/>
                </a:solidFill>
                <a:latin typeface="Brygada 1918 Semi Bold" pitchFamily="34" charset="0"/>
                <a:ea typeface="Brygada 1918 Semi Bold" pitchFamily="34" charset="-122"/>
                <a:cs typeface="Brygada 1918 Semi Bold" pitchFamily="34" charset="-120"/>
              </a:rPr>
              <a:t>Mini-Project Challenge</a:t>
            </a:r>
            <a:endParaRPr lang="en-US" sz="1750" dirty="0"/>
          </a:p>
        </p:txBody>
      </p:sp>
      <p:sp>
        <p:nvSpPr>
          <p:cNvPr id="22" name="Text 20"/>
          <p:cNvSpPr/>
          <p:nvPr/>
        </p:nvSpPr>
        <p:spPr>
          <a:xfrm>
            <a:off x="522446" y="6931104"/>
            <a:ext cx="13585508" cy="238839"/>
          </a:xfrm>
          <a:prstGeom prst="rect">
            <a:avLst/>
          </a:prstGeom>
          <a:noFill/>
          <a:ln/>
        </p:spPr>
        <p:txBody>
          <a:bodyPr wrap="none" lIns="0" tIns="0" rIns="0" bIns="0" rtlCol="0" anchor="t"/>
          <a:lstStyle/>
          <a:p>
            <a:pPr algn="l" indent="0" marL="0">
              <a:lnSpc>
                <a:spcPts val="1850"/>
              </a:lnSpc>
              <a:buNone/>
            </a:pPr>
            <a:r>
              <a:rPr lang="en-US" sz="1150" dirty="0">
                <a:solidFill>
                  <a:srgbClr val="403011"/>
                </a:solidFill>
                <a:latin typeface="Brygada 1918" pitchFamily="34" charset="0"/>
                <a:ea typeface="Brygada 1918" pitchFamily="34" charset="-122"/>
                <a:cs typeface="Brygada 1918" pitchFamily="34" charset="-120"/>
              </a:rPr>
              <a:t>Your task: Write a Python script that takes a user's name and age, then calculates their birth year and prints a personalized message. Implement error handling for invalid age input.</a:t>
            </a:r>
            <a:endParaRPr lang="en-US" sz="1150" dirty="0"/>
          </a:p>
        </p:txBody>
      </p:sp>
      <p:sp>
        <p:nvSpPr>
          <p:cNvPr id="23" name="Text 21"/>
          <p:cNvSpPr/>
          <p:nvPr/>
        </p:nvSpPr>
        <p:spPr>
          <a:xfrm>
            <a:off x="522446" y="7337822"/>
            <a:ext cx="13585508" cy="238839"/>
          </a:xfrm>
          <a:prstGeom prst="rect">
            <a:avLst/>
          </a:prstGeom>
          <a:noFill/>
          <a:ln/>
        </p:spPr>
        <p:txBody>
          <a:bodyPr wrap="none" lIns="0" tIns="0" rIns="0" bIns="0" rtlCol="0" anchor="t"/>
          <a:lstStyle/>
          <a:p>
            <a:pPr algn="l" indent="0" marL="0">
              <a:lnSpc>
                <a:spcPts val="1850"/>
              </a:lnSpc>
              <a:buNone/>
            </a:pPr>
            <a:r>
              <a:rPr lang="en-US" sz="1150" dirty="0">
                <a:solidFill>
                  <a:srgbClr val="403011"/>
                </a:solidFill>
                <a:latin typeface="Brygada 1918" pitchFamily="34" charset="0"/>
                <a:ea typeface="Brygada 1918" pitchFamily="34" charset="-122"/>
                <a:cs typeface="Brygada 1918" pitchFamily="34" charset="-120"/>
              </a:rPr>
              <a:t>Keep coding, keep exploring, and welcome to the world of Python!</a:t>
            </a:r>
            <a:endParaRPr lang="en-US" sz="11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93765" y="466487"/>
            <a:ext cx="7896820" cy="530185"/>
          </a:xfrm>
          <a:prstGeom prst="rect">
            <a:avLst/>
          </a:prstGeom>
          <a:noFill/>
          <a:ln/>
        </p:spPr>
        <p:txBody>
          <a:bodyPr wrap="none" lIns="0" tIns="0" rIns="0" bIns="0" rtlCol="0" anchor="t"/>
          <a:lstStyle/>
          <a:p>
            <a:pPr algn="l" indent="0" marL="0">
              <a:lnSpc>
                <a:spcPts val="4150"/>
              </a:lnSpc>
              <a:buNone/>
            </a:pPr>
            <a:r>
              <a:rPr lang="en-US" sz="3300" dirty="0">
                <a:solidFill>
                  <a:srgbClr val="403011"/>
                </a:solidFill>
                <a:latin typeface="Brygada 1918 Semi Bold" pitchFamily="34" charset="0"/>
                <a:ea typeface="Brygada 1918 Semi Bold" pitchFamily="34" charset="-122"/>
                <a:cs typeface="Brygada 1918 Semi Bold" pitchFamily="34" charset="-120"/>
              </a:rPr>
              <a:t>Building Blocks: Variables &amp; Data Types</a:t>
            </a:r>
            <a:endParaRPr lang="en-US" sz="3300" dirty="0"/>
          </a:p>
        </p:txBody>
      </p:sp>
      <p:sp>
        <p:nvSpPr>
          <p:cNvPr id="3" name="Text 1"/>
          <p:cNvSpPr/>
          <p:nvPr/>
        </p:nvSpPr>
        <p:spPr>
          <a:xfrm>
            <a:off x="593765" y="1336000"/>
            <a:ext cx="13442871" cy="542925"/>
          </a:xfrm>
          <a:prstGeom prst="rect">
            <a:avLst/>
          </a:prstGeom>
          <a:noFill/>
          <a:ln/>
        </p:spPr>
        <p:txBody>
          <a:bodyPr wrap="square" lIns="0" tIns="0" rIns="0" bIns="0" rtlCol="0" anchor="t"/>
          <a:lstStyle/>
          <a:p>
            <a:pPr algn="l" indent="0" marL="0">
              <a:lnSpc>
                <a:spcPts val="2100"/>
              </a:lnSpc>
              <a:buNone/>
            </a:pPr>
            <a:r>
              <a:rPr lang="en-US" sz="1300" dirty="0">
                <a:solidFill>
                  <a:srgbClr val="403011"/>
                </a:solidFill>
                <a:latin typeface="Brygada 1918" pitchFamily="34" charset="0"/>
                <a:ea typeface="Brygada 1918" pitchFamily="34" charset="-122"/>
                <a:cs typeface="Brygada 1918" pitchFamily="34" charset="-120"/>
              </a:rPr>
              <a:t>At the heart of any program is data. Variables are named storage locations that hold different types of data, acting as containers for information your program uses. Understanding data types helps you manipulate information effectively.</a:t>
            </a:r>
            <a:endParaRPr lang="en-US" sz="1300" dirty="0"/>
          </a:p>
        </p:txBody>
      </p:sp>
      <p:sp>
        <p:nvSpPr>
          <p:cNvPr id="4" name="Text 2"/>
          <p:cNvSpPr/>
          <p:nvPr/>
        </p:nvSpPr>
        <p:spPr>
          <a:xfrm>
            <a:off x="593765" y="2222421"/>
            <a:ext cx="7207329" cy="542925"/>
          </a:xfrm>
          <a:prstGeom prst="rect">
            <a:avLst/>
          </a:prstGeom>
          <a:noFill/>
          <a:ln/>
        </p:spPr>
        <p:txBody>
          <a:bodyPr wrap="square" lIns="0" tIns="0" rIns="0" bIns="0" rtlCol="0" anchor="t"/>
          <a:lstStyle/>
          <a:p>
            <a:pPr algn="l" indent="0" marL="0">
              <a:lnSpc>
                <a:spcPts val="2100"/>
              </a:lnSpc>
              <a:buNone/>
            </a:pPr>
            <a:r>
              <a:rPr lang="en-US" sz="1300" dirty="0">
                <a:solidFill>
                  <a:srgbClr val="403011"/>
                </a:solidFill>
                <a:latin typeface="Brygada 1918" pitchFamily="34" charset="0"/>
                <a:ea typeface="Brygada 1918" pitchFamily="34" charset="-122"/>
                <a:cs typeface="Brygada 1918" pitchFamily="34" charset="-120"/>
              </a:rPr>
              <a:t>Python automatically infers the data type based on the value assigned, making it incredibly flexible.</a:t>
            </a:r>
            <a:endParaRPr lang="en-US" sz="1300" dirty="0"/>
          </a:p>
        </p:txBody>
      </p:sp>
      <p:sp>
        <p:nvSpPr>
          <p:cNvPr id="5" name="Shape 3"/>
          <p:cNvSpPr/>
          <p:nvPr/>
        </p:nvSpPr>
        <p:spPr>
          <a:xfrm>
            <a:off x="593765" y="2956203"/>
            <a:ext cx="7207329" cy="2968943"/>
          </a:xfrm>
          <a:prstGeom prst="roundRect">
            <a:avLst>
              <a:gd name="adj" fmla="val 8572"/>
            </a:avLst>
          </a:prstGeom>
          <a:solidFill>
            <a:srgbClr val="E9DEC7"/>
          </a:solidFill>
          <a:ln/>
        </p:spPr>
      </p:sp>
      <p:sp>
        <p:nvSpPr>
          <p:cNvPr id="6" name="Shape 4"/>
          <p:cNvSpPr/>
          <p:nvPr/>
        </p:nvSpPr>
        <p:spPr>
          <a:xfrm>
            <a:off x="585311" y="2956203"/>
            <a:ext cx="7224236" cy="2968943"/>
          </a:xfrm>
          <a:prstGeom prst="roundRect">
            <a:avLst>
              <a:gd name="adj" fmla="val 857"/>
            </a:avLst>
          </a:prstGeom>
          <a:solidFill>
            <a:srgbClr val="E9DEC7"/>
          </a:solidFill>
          <a:ln/>
        </p:spPr>
      </p:sp>
      <p:sp>
        <p:nvSpPr>
          <p:cNvPr id="7" name="Text 5"/>
          <p:cNvSpPr/>
          <p:nvPr/>
        </p:nvSpPr>
        <p:spPr>
          <a:xfrm>
            <a:off x="754975" y="3083362"/>
            <a:ext cx="6884908" cy="2714625"/>
          </a:xfrm>
          <a:prstGeom prst="rect">
            <a:avLst/>
          </a:prstGeom>
          <a:noFill/>
          <a:ln/>
        </p:spPr>
        <p:txBody>
          <a:bodyPr wrap="square" lIns="0" tIns="0" rIns="0" bIns="0" rtlCol="0" anchor="t"/>
          <a:lstStyle/>
          <a:p>
            <a:pPr algn="l" indent="0" marL="0">
              <a:lnSpc>
                <a:spcPts val="2100"/>
              </a:lnSpc>
              <a:buNone/>
            </a:pPr>
            <a:r>
              <a:rPr lang="en-US" sz="1300" dirty="0">
                <a:solidFill>
                  <a:srgbClr val="403011"/>
                </a:solidFill>
                <a:highlight>
                  <a:srgbClr val="E9DEC7"/>
                </a:highlight>
                <a:latin typeface="Consolas" pitchFamily="34" charset="0"/>
                <a:ea typeface="Consolas" pitchFamily="34" charset="-122"/>
                <a:cs typeface="Consolas" pitchFamily="34" charset="-120"/>
              </a:rPr>
              <a:t># Integerage = 30 # Floatpi = 3.14159# Stringname = "Alice"# Booleanis_student = True# Listcolors = ["red", "green", "blue"]</a:t>
            </a:r>
            <a:endParaRPr lang="en-US" sz="1300" dirty="0"/>
          </a:p>
        </p:txBody>
      </p:sp>
      <p:pic>
        <p:nvPicPr>
          <p:cNvPr id="8" name="Image 0" descr="preencoded.png">    </p:cNvPr>
          <p:cNvPicPr>
            <a:picLocks noChangeAspect="1"/>
          </p:cNvPicPr>
          <p:nvPr/>
        </p:nvPicPr>
        <p:blipFill>
          <a:blip r:embed="rId1"/>
          <a:stretch>
            <a:fillRect/>
          </a:stretch>
        </p:blipFill>
        <p:spPr>
          <a:xfrm>
            <a:off x="8222575" y="2260640"/>
            <a:ext cx="5821561" cy="5821561"/>
          </a:xfrm>
          <a:prstGeom prst="rect">
            <a:avLst/>
          </a:prstGeom>
        </p:spPr>
      </p:pic>
      <p:sp>
        <p:nvSpPr>
          <p:cNvPr id="9" name="Text 6"/>
          <p:cNvSpPr/>
          <p:nvPr/>
        </p:nvSpPr>
        <p:spPr>
          <a:xfrm>
            <a:off x="593765" y="8463915"/>
            <a:ext cx="13442871" cy="271463"/>
          </a:xfrm>
          <a:prstGeom prst="rect">
            <a:avLst/>
          </a:prstGeom>
          <a:noFill/>
          <a:ln/>
        </p:spPr>
        <p:txBody>
          <a:bodyPr wrap="none" lIns="0" tIns="0" rIns="0" bIns="0" rtlCol="0" anchor="t"/>
          <a:lstStyle/>
          <a:p>
            <a:pPr algn="l" indent="0" marL="0">
              <a:lnSpc>
                <a:spcPts val="2100"/>
              </a:lnSpc>
              <a:buNone/>
            </a:pPr>
            <a:r>
              <a:rPr lang="en-US" sz="1300" dirty="0">
                <a:solidFill>
                  <a:srgbClr val="403011"/>
                </a:solidFill>
                <a:latin typeface="Brygada 1918" pitchFamily="34" charset="0"/>
                <a:ea typeface="Brygada 1918" pitchFamily="34" charset="-122"/>
                <a:cs typeface="Brygada 1918" pitchFamily="34" charset="-120"/>
              </a:rPr>
              <a:t>From simple numbers to complex structures, Python offers a rich set of built-in types to handle your data needs.</a:t>
            </a:r>
            <a:endParaRPr lang="en-US" sz="13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48295" y="510064"/>
            <a:ext cx="9292233" cy="578882"/>
          </a:xfrm>
          <a:prstGeom prst="rect">
            <a:avLst/>
          </a:prstGeom>
          <a:noFill/>
          <a:ln/>
        </p:spPr>
        <p:txBody>
          <a:bodyPr wrap="none" lIns="0" tIns="0" rIns="0" bIns="0" rtlCol="0" anchor="t"/>
          <a:lstStyle/>
          <a:p>
            <a:pPr algn="l" indent="0" marL="0">
              <a:lnSpc>
                <a:spcPts val="4550"/>
              </a:lnSpc>
              <a:buNone/>
            </a:pPr>
            <a:r>
              <a:rPr lang="en-US" sz="3600" dirty="0">
                <a:solidFill>
                  <a:srgbClr val="403011"/>
                </a:solidFill>
                <a:latin typeface="Brygada 1918 Semi Bold" pitchFamily="34" charset="0"/>
                <a:ea typeface="Brygada 1918 Semi Bold" pitchFamily="34" charset="-122"/>
                <a:cs typeface="Brygada 1918 Semi Bold" pitchFamily="34" charset="-120"/>
              </a:rPr>
              <a:t>Making Decisions: Conditional Statements</a:t>
            </a:r>
            <a:endParaRPr lang="en-US" sz="3600" dirty="0"/>
          </a:p>
        </p:txBody>
      </p:sp>
      <p:sp>
        <p:nvSpPr>
          <p:cNvPr id="3" name="Text 1"/>
          <p:cNvSpPr/>
          <p:nvPr/>
        </p:nvSpPr>
        <p:spPr>
          <a:xfrm>
            <a:off x="648295" y="1459349"/>
            <a:ext cx="13333809" cy="592693"/>
          </a:xfrm>
          <a:prstGeom prst="rect">
            <a:avLst/>
          </a:prstGeom>
          <a:noFill/>
          <a:ln/>
        </p:spPr>
        <p:txBody>
          <a:bodyPr wrap="square" lIns="0" tIns="0" rIns="0" bIns="0" rtlCol="0" anchor="t"/>
          <a:lstStyle/>
          <a:p>
            <a:pPr algn="l" indent="0" marL="0">
              <a:lnSpc>
                <a:spcPts val="2300"/>
              </a:lnSpc>
              <a:buNone/>
            </a:pPr>
            <a:r>
              <a:rPr lang="en-US" sz="1450" dirty="0">
                <a:solidFill>
                  <a:srgbClr val="403011"/>
                </a:solidFill>
                <a:latin typeface="Brygada 1918" pitchFamily="34" charset="0"/>
                <a:ea typeface="Brygada 1918" pitchFamily="34" charset="-122"/>
                <a:cs typeface="Brygada 1918" pitchFamily="34" charset="-120"/>
              </a:rPr>
              <a:t>Programs often need to make decisions based on certain conditions. Python's conditional statements (`if`, `elif`, `else`) allow your code to execute different blocks of logic depending on whether specified conditions are true or false.</a:t>
            </a:r>
            <a:endParaRPr lang="en-US" sz="1450" dirty="0"/>
          </a:p>
        </p:txBody>
      </p:sp>
      <p:pic>
        <p:nvPicPr>
          <p:cNvPr id="4" name="Image 0" descr="preencoded.png">    </p:cNvPr>
          <p:cNvPicPr>
            <a:picLocks noChangeAspect="1"/>
          </p:cNvPicPr>
          <p:nvPr/>
        </p:nvPicPr>
        <p:blipFill>
          <a:blip r:embed="rId1"/>
          <a:stretch>
            <a:fillRect/>
          </a:stretch>
        </p:blipFill>
        <p:spPr>
          <a:xfrm>
            <a:off x="648295" y="2260402"/>
            <a:ext cx="4444603" cy="740926"/>
          </a:xfrm>
          <a:prstGeom prst="rect">
            <a:avLst/>
          </a:prstGeom>
        </p:spPr>
      </p:pic>
      <p:sp>
        <p:nvSpPr>
          <p:cNvPr id="5" name="Text 2"/>
          <p:cNvSpPr/>
          <p:nvPr/>
        </p:nvSpPr>
        <p:spPr>
          <a:xfrm>
            <a:off x="833437" y="3186470"/>
            <a:ext cx="2315647" cy="289441"/>
          </a:xfrm>
          <a:prstGeom prst="rect">
            <a:avLst/>
          </a:prstGeom>
          <a:noFill/>
          <a:ln/>
        </p:spPr>
        <p:txBody>
          <a:bodyPr wrap="none" lIns="0" tIns="0" rIns="0" bIns="0" rtlCol="0" anchor="t"/>
          <a:lstStyle/>
          <a:p>
            <a:pPr algn="l" indent="0" marL="0">
              <a:lnSpc>
                <a:spcPts val="2250"/>
              </a:lnSpc>
              <a:buNone/>
            </a:pPr>
            <a:r>
              <a:rPr lang="en-US" sz="1800" dirty="0">
                <a:solidFill>
                  <a:srgbClr val="403011"/>
                </a:solidFill>
                <a:latin typeface="Brygada 1918 Semi Bold" pitchFamily="34" charset="0"/>
                <a:ea typeface="Brygada 1918 Semi Bold" pitchFamily="34" charset="-122"/>
                <a:cs typeface="Brygada 1918 Semi Bold" pitchFamily="34" charset="-120"/>
              </a:rPr>
              <a:t>Check Condition</a:t>
            </a:r>
            <a:endParaRPr lang="en-US" sz="1800" dirty="0"/>
          </a:p>
        </p:txBody>
      </p:sp>
      <p:sp>
        <p:nvSpPr>
          <p:cNvPr id="6" name="Text 3"/>
          <p:cNvSpPr/>
          <p:nvPr/>
        </p:nvSpPr>
        <p:spPr>
          <a:xfrm>
            <a:off x="833437" y="3586996"/>
            <a:ext cx="4074319" cy="296347"/>
          </a:xfrm>
          <a:prstGeom prst="rect">
            <a:avLst/>
          </a:prstGeom>
          <a:noFill/>
          <a:ln/>
        </p:spPr>
        <p:txBody>
          <a:bodyPr wrap="none" lIns="0" tIns="0" rIns="0" bIns="0" rtlCol="0" anchor="t"/>
          <a:lstStyle/>
          <a:p>
            <a:pPr algn="l" indent="0" marL="0">
              <a:lnSpc>
                <a:spcPts val="2300"/>
              </a:lnSpc>
              <a:buNone/>
            </a:pPr>
            <a:r>
              <a:rPr lang="en-US" sz="1450" dirty="0">
                <a:solidFill>
                  <a:srgbClr val="403011"/>
                </a:solidFill>
                <a:latin typeface="Brygada 1918" pitchFamily="34" charset="0"/>
                <a:ea typeface="Brygada 1918" pitchFamily="34" charset="-122"/>
                <a:cs typeface="Brygada 1918" pitchFamily="34" charset="-120"/>
              </a:rPr>
              <a:t>Start with an </a:t>
            </a:r>
            <a:pPr algn="l" indent="0" marL="0">
              <a:lnSpc>
                <a:spcPts val="2300"/>
              </a:lnSpc>
              <a:buNone/>
            </a:pPr>
            <a:r>
              <a:rPr lang="en-US" sz="1450" dirty="0">
                <a:solidFill>
                  <a:srgbClr val="626C3B"/>
                </a:solidFill>
                <a:latin typeface="Brygada 1918" pitchFamily="34" charset="0"/>
                <a:ea typeface="Brygada 1918" pitchFamily="34" charset="-122"/>
                <a:cs typeface="Brygada 1918" pitchFamily="34" charset="-120"/>
              </a:rPr>
              <a:t>if</a:t>
            </a:r>
            <a:pPr algn="l" indent="0" marL="0">
              <a:lnSpc>
                <a:spcPts val="2300"/>
              </a:lnSpc>
              <a:buNone/>
            </a:pPr>
            <a:r>
              <a:rPr lang="en-US" sz="1450" dirty="0">
                <a:solidFill>
                  <a:srgbClr val="403011"/>
                </a:solidFill>
                <a:latin typeface="Brygada 1918" pitchFamily="34" charset="0"/>
                <a:ea typeface="Brygada 1918" pitchFamily="34" charset="-122"/>
                <a:cs typeface="Brygada 1918" pitchFamily="34" charset="-120"/>
              </a:rPr>
              <a:t> statement.</a:t>
            </a:r>
            <a:endParaRPr lang="en-US" sz="1450" dirty="0"/>
          </a:p>
        </p:txBody>
      </p:sp>
      <p:pic>
        <p:nvPicPr>
          <p:cNvPr id="7" name="Image 1" descr="preencoded.png">    </p:cNvPr>
          <p:cNvPicPr>
            <a:picLocks noChangeAspect="1"/>
          </p:cNvPicPr>
          <p:nvPr/>
        </p:nvPicPr>
        <p:blipFill>
          <a:blip r:embed="rId2"/>
          <a:stretch>
            <a:fillRect/>
          </a:stretch>
        </p:blipFill>
        <p:spPr>
          <a:xfrm>
            <a:off x="5092898" y="2260402"/>
            <a:ext cx="4444603" cy="740926"/>
          </a:xfrm>
          <a:prstGeom prst="rect">
            <a:avLst/>
          </a:prstGeom>
        </p:spPr>
      </p:pic>
      <p:sp>
        <p:nvSpPr>
          <p:cNvPr id="8" name="Text 4"/>
          <p:cNvSpPr/>
          <p:nvPr/>
        </p:nvSpPr>
        <p:spPr>
          <a:xfrm>
            <a:off x="5278041" y="3186470"/>
            <a:ext cx="2315647" cy="578882"/>
          </a:xfrm>
          <a:prstGeom prst="rect">
            <a:avLst/>
          </a:prstGeom>
          <a:noFill/>
          <a:ln/>
        </p:spPr>
        <p:txBody>
          <a:bodyPr wrap="square" lIns="0" tIns="0" rIns="0" bIns="0" rtlCol="0" anchor="t"/>
          <a:lstStyle/>
          <a:p>
            <a:pPr algn="l" indent="0" marL="0">
              <a:lnSpc>
                <a:spcPts val="2250"/>
              </a:lnSpc>
              <a:buNone/>
            </a:pPr>
            <a:r>
              <a:rPr lang="en-US" sz="1800" dirty="0">
                <a:solidFill>
                  <a:srgbClr val="403011"/>
                </a:solidFill>
                <a:latin typeface="Brygada 1918 Semi Bold" pitchFamily="34" charset="0"/>
                <a:ea typeface="Brygada 1918 Semi Bold" pitchFamily="34" charset="-122"/>
                <a:cs typeface="Brygada 1918 Semi Bold" pitchFamily="34" charset="-120"/>
              </a:rPr>
              <a:t>Optional </a:t>
            </a:r>
            <a:pPr algn="l" indent="0" marL="0">
              <a:lnSpc>
                <a:spcPts val="2250"/>
              </a:lnSpc>
              <a:buNone/>
            </a:pPr>
            <a:r>
              <a:rPr lang="en-US" sz="1800" dirty="0">
                <a:solidFill>
                  <a:srgbClr val="403011"/>
                </a:solidFill>
                <a:latin typeface="Brygada 1918 Semi Bold" pitchFamily="34" charset="0"/>
                <a:ea typeface="Brygada 1918 Semi Bold" pitchFamily="34" charset="-122"/>
                <a:cs typeface="Brygada 1918 Semi Bold" pitchFamily="34" charset="-120"/>
              </a:rPr>
              <a:t>Alternative</a:t>
            </a:r>
            <a:endParaRPr lang="en-US" sz="1800" dirty="0"/>
          </a:p>
        </p:txBody>
      </p:sp>
      <p:sp>
        <p:nvSpPr>
          <p:cNvPr id="9" name="Text 5"/>
          <p:cNvSpPr/>
          <p:nvPr/>
        </p:nvSpPr>
        <p:spPr>
          <a:xfrm>
            <a:off x="5278041" y="3876437"/>
            <a:ext cx="4074319" cy="296347"/>
          </a:xfrm>
          <a:prstGeom prst="rect">
            <a:avLst/>
          </a:prstGeom>
          <a:noFill/>
          <a:ln/>
        </p:spPr>
        <p:txBody>
          <a:bodyPr wrap="none" lIns="0" tIns="0" rIns="0" bIns="0" rtlCol="0" anchor="t"/>
          <a:lstStyle/>
          <a:p>
            <a:pPr algn="l" indent="0" marL="0">
              <a:lnSpc>
                <a:spcPts val="2300"/>
              </a:lnSpc>
              <a:buNone/>
            </a:pPr>
            <a:r>
              <a:rPr lang="en-US" sz="1450" dirty="0">
                <a:solidFill>
                  <a:srgbClr val="403011"/>
                </a:solidFill>
                <a:latin typeface="Brygada 1918" pitchFamily="34" charset="0"/>
                <a:ea typeface="Brygada 1918" pitchFamily="34" charset="-122"/>
                <a:cs typeface="Brygada 1918" pitchFamily="34" charset="-120"/>
              </a:rPr>
              <a:t>Add </a:t>
            </a:r>
            <a:pPr algn="l" indent="0" marL="0">
              <a:lnSpc>
                <a:spcPts val="2300"/>
              </a:lnSpc>
              <a:buNone/>
            </a:pPr>
            <a:r>
              <a:rPr lang="en-US" sz="1450" dirty="0">
                <a:solidFill>
                  <a:srgbClr val="626C3B"/>
                </a:solidFill>
                <a:latin typeface="Brygada 1918" pitchFamily="34" charset="0"/>
                <a:ea typeface="Brygada 1918" pitchFamily="34" charset="-122"/>
                <a:cs typeface="Brygada 1918" pitchFamily="34" charset="-120"/>
              </a:rPr>
              <a:t>elif</a:t>
            </a:r>
            <a:pPr algn="l" indent="0" marL="0">
              <a:lnSpc>
                <a:spcPts val="2300"/>
              </a:lnSpc>
              <a:buNone/>
            </a:pPr>
            <a:r>
              <a:rPr lang="en-US" sz="1450" dirty="0">
                <a:solidFill>
                  <a:srgbClr val="403011"/>
                </a:solidFill>
                <a:latin typeface="Brygada 1918" pitchFamily="34" charset="0"/>
                <a:ea typeface="Brygada 1918" pitchFamily="34" charset="-122"/>
                <a:cs typeface="Brygada 1918" pitchFamily="34" charset="-120"/>
              </a:rPr>
              <a:t> for more conditions.</a:t>
            </a:r>
            <a:endParaRPr lang="en-US" sz="1450" dirty="0"/>
          </a:p>
        </p:txBody>
      </p:sp>
      <p:pic>
        <p:nvPicPr>
          <p:cNvPr id="10" name="Image 2" descr="preencoded.png">    </p:cNvPr>
          <p:cNvPicPr>
            <a:picLocks noChangeAspect="1"/>
          </p:cNvPicPr>
          <p:nvPr/>
        </p:nvPicPr>
        <p:blipFill>
          <a:blip r:embed="rId3"/>
          <a:stretch>
            <a:fillRect/>
          </a:stretch>
        </p:blipFill>
        <p:spPr>
          <a:xfrm>
            <a:off x="9537502" y="2260402"/>
            <a:ext cx="4444603" cy="740926"/>
          </a:xfrm>
          <a:prstGeom prst="rect">
            <a:avLst/>
          </a:prstGeom>
        </p:spPr>
      </p:pic>
      <p:sp>
        <p:nvSpPr>
          <p:cNvPr id="11" name="Text 6"/>
          <p:cNvSpPr/>
          <p:nvPr/>
        </p:nvSpPr>
        <p:spPr>
          <a:xfrm>
            <a:off x="9722644" y="3186470"/>
            <a:ext cx="2315647" cy="578882"/>
          </a:xfrm>
          <a:prstGeom prst="rect">
            <a:avLst/>
          </a:prstGeom>
          <a:noFill/>
          <a:ln/>
        </p:spPr>
        <p:txBody>
          <a:bodyPr wrap="square" lIns="0" tIns="0" rIns="0" bIns="0" rtlCol="0" anchor="t"/>
          <a:lstStyle/>
          <a:p>
            <a:pPr algn="l" indent="0" marL="0">
              <a:lnSpc>
                <a:spcPts val="2250"/>
              </a:lnSpc>
              <a:buNone/>
            </a:pPr>
            <a:r>
              <a:rPr lang="en-US" sz="1800" dirty="0">
                <a:solidFill>
                  <a:srgbClr val="403011"/>
                </a:solidFill>
                <a:latin typeface="Brygada 1918 Semi Bold" pitchFamily="34" charset="0"/>
                <a:ea typeface="Brygada 1918 Semi Bold" pitchFamily="34" charset="-122"/>
                <a:cs typeface="Brygada 1918 Semi Bold" pitchFamily="34" charset="-120"/>
              </a:rPr>
              <a:t>Default </a:t>
            </a:r>
            <a:pPr algn="l" indent="0" marL="0">
              <a:lnSpc>
                <a:spcPts val="2250"/>
              </a:lnSpc>
              <a:buNone/>
            </a:pPr>
            <a:r>
              <a:rPr lang="en-US" sz="1800" dirty="0">
                <a:solidFill>
                  <a:srgbClr val="403011"/>
                </a:solidFill>
                <a:latin typeface="Brygada 1918 Semi Bold" pitchFamily="34" charset="0"/>
                <a:ea typeface="Brygada 1918 Semi Bold" pitchFamily="34" charset="-122"/>
                <a:cs typeface="Brygada 1918 Semi Bold" pitchFamily="34" charset="-120"/>
              </a:rPr>
              <a:t>Action</a:t>
            </a:r>
            <a:endParaRPr lang="en-US" sz="1800" dirty="0"/>
          </a:p>
        </p:txBody>
      </p:sp>
      <p:sp>
        <p:nvSpPr>
          <p:cNvPr id="12" name="Text 7"/>
          <p:cNvSpPr/>
          <p:nvPr/>
        </p:nvSpPr>
        <p:spPr>
          <a:xfrm>
            <a:off x="9722644" y="3876437"/>
            <a:ext cx="4074319" cy="296347"/>
          </a:xfrm>
          <a:prstGeom prst="rect">
            <a:avLst/>
          </a:prstGeom>
          <a:noFill/>
          <a:ln/>
        </p:spPr>
        <p:txBody>
          <a:bodyPr wrap="none" lIns="0" tIns="0" rIns="0" bIns="0" rtlCol="0" anchor="t"/>
          <a:lstStyle/>
          <a:p>
            <a:pPr algn="l" indent="0" marL="0">
              <a:lnSpc>
                <a:spcPts val="2300"/>
              </a:lnSpc>
              <a:buNone/>
            </a:pPr>
            <a:r>
              <a:rPr lang="en-US" sz="1450" dirty="0">
                <a:solidFill>
                  <a:srgbClr val="403011"/>
                </a:solidFill>
                <a:latin typeface="Brygada 1918" pitchFamily="34" charset="0"/>
                <a:ea typeface="Brygada 1918" pitchFamily="34" charset="-122"/>
                <a:cs typeface="Brygada 1918" pitchFamily="34" charset="-120"/>
              </a:rPr>
              <a:t>Use </a:t>
            </a:r>
            <a:pPr algn="l" indent="0" marL="0">
              <a:lnSpc>
                <a:spcPts val="2300"/>
              </a:lnSpc>
              <a:buNone/>
            </a:pPr>
            <a:r>
              <a:rPr lang="en-US" sz="1450" dirty="0">
                <a:solidFill>
                  <a:srgbClr val="626C3B"/>
                </a:solidFill>
                <a:latin typeface="Brygada 1918" pitchFamily="34" charset="0"/>
                <a:ea typeface="Brygada 1918" pitchFamily="34" charset="-122"/>
                <a:cs typeface="Brygada 1918" pitchFamily="34" charset="-120"/>
              </a:rPr>
              <a:t>else</a:t>
            </a:r>
            <a:pPr algn="l" indent="0" marL="0">
              <a:lnSpc>
                <a:spcPts val="2300"/>
              </a:lnSpc>
              <a:buNone/>
            </a:pPr>
            <a:r>
              <a:rPr lang="en-US" sz="1450" dirty="0">
                <a:solidFill>
                  <a:srgbClr val="403011"/>
                </a:solidFill>
                <a:latin typeface="Brygada 1918" pitchFamily="34" charset="0"/>
                <a:ea typeface="Brygada 1918" pitchFamily="34" charset="-122"/>
                <a:cs typeface="Brygada 1918" pitchFamily="34" charset="-120"/>
              </a:rPr>
              <a:t> for everything else.</a:t>
            </a:r>
            <a:endParaRPr lang="en-US" sz="1450" dirty="0"/>
          </a:p>
        </p:txBody>
      </p:sp>
      <p:sp>
        <p:nvSpPr>
          <p:cNvPr id="13" name="Shape 8"/>
          <p:cNvSpPr/>
          <p:nvPr/>
        </p:nvSpPr>
        <p:spPr>
          <a:xfrm>
            <a:off x="648295" y="4566285"/>
            <a:ext cx="13333809" cy="2648426"/>
          </a:xfrm>
          <a:prstGeom prst="roundRect">
            <a:avLst>
              <a:gd name="adj" fmla="val 10492"/>
            </a:avLst>
          </a:prstGeom>
          <a:solidFill>
            <a:srgbClr val="E9DEC7"/>
          </a:solidFill>
          <a:ln/>
        </p:spPr>
      </p:sp>
      <p:sp>
        <p:nvSpPr>
          <p:cNvPr id="14" name="Shape 9"/>
          <p:cNvSpPr/>
          <p:nvPr/>
        </p:nvSpPr>
        <p:spPr>
          <a:xfrm>
            <a:off x="639127" y="4566285"/>
            <a:ext cx="13352145" cy="2648426"/>
          </a:xfrm>
          <a:prstGeom prst="roundRect">
            <a:avLst>
              <a:gd name="adj" fmla="val 1049"/>
            </a:avLst>
          </a:prstGeom>
          <a:solidFill>
            <a:srgbClr val="E9DEC7"/>
          </a:solidFill>
          <a:ln/>
        </p:spPr>
      </p:sp>
      <p:sp>
        <p:nvSpPr>
          <p:cNvPr id="15" name="Text 10"/>
          <p:cNvSpPr/>
          <p:nvPr/>
        </p:nvSpPr>
        <p:spPr>
          <a:xfrm>
            <a:off x="824270" y="4705112"/>
            <a:ext cx="12981861" cy="2370773"/>
          </a:xfrm>
          <a:prstGeom prst="rect">
            <a:avLst/>
          </a:prstGeom>
          <a:noFill/>
          <a:ln/>
        </p:spPr>
        <p:txBody>
          <a:bodyPr wrap="square" lIns="0" tIns="0" rIns="0" bIns="0" rtlCol="0" anchor="t"/>
          <a:lstStyle/>
          <a:p>
            <a:pPr algn="l" indent="0" marL="0">
              <a:lnSpc>
                <a:spcPts val="2300"/>
              </a:lnSpc>
              <a:buNone/>
            </a:pPr>
            <a:r>
              <a:rPr lang="en-US" sz="1450" dirty="0">
                <a:solidFill>
                  <a:srgbClr val="403011"/>
                </a:solidFill>
                <a:highlight>
                  <a:srgbClr val="E9DEC7"/>
                </a:highlight>
                <a:latin typeface="Consolas" pitchFamily="34" charset="0"/>
                <a:ea typeface="Consolas" pitchFamily="34" charset="-122"/>
                <a:cs typeface="Consolas" pitchFamily="34" charset="-120"/>
              </a:rPr>
              <a:t>temperature = 25if temperature &gt; 30:    print("It's a hot day!")elif temperature &gt; 20:    print("It's a pleasant day.")else:    print("It's a bit chilly.")</a:t>
            </a:r>
            <a:endParaRPr lang="en-US" sz="1450" dirty="0"/>
          </a:p>
        </p:txBody>
      </p:sp>
      <p:sp>
        <p:nvSpPr>
          <p:cNvPr id="16" name="Text 11"/>
          <p:cNvSpPr/>
          <p:nvPr/>
        </p:nvSpPr>
        <p:spPr>
          <a:xfrm>
            <a:off x="648295" y="7423071"/>
            <a:ext cx="13333809" cy="296347"/>
          </a:xfrm>
          <a:prstGeom prst="rect">
            <a:avLst/>
          </a:prstGeom>
          <a:noFill/>
          <a:ln/>
        </p:spPr>
        <p:txBody>
          <a:bodyPr wrap="none" lIns="0" tIns="0" rIns="0" bIns="0" rtlCol="0" anchor="t"/>
          <a:lstStyle/>
          <a:p>
            <a:pPr algn="l" indent="0" marL="0">
              <a:lnSpc>
                <a:spcPts val="2300"/>
              </a:lnSpc>
              <a:buNone/>
            </a:pPr>
            <a:r>
              <a:rPr lang="en-US" sz="1450" dirty="0">
                <a:solidFill>
                  <a:srgbClr val="403011"/>
                </a:solidFill>
                <a:latin typeface="Brygada 1918" pitchFamily="34" charset="0"/>
                <a:ea typeface="Brygada 1918" pitchFamily="34" charset="-122"/>
                <a:cs typeface="Brygada 1918" pitchFamily="34" charset="-120"/>
              </a:rPr>
              <a:t>This fundamental control flow mechanism is crucial for creating dynamic and responsive applications.</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5333" y="593765"/>
            <a:ext cx="5875496" cy="674489"/>
          </a:xfrm>
          <a:prstGeom prst="rect">
            <a:avLst/>
          </a:prstGeom>
          <a:noFill/>
          <a:ln/>
        </p:spPr>
        <p:txBody>
          <a:bodyPr wrap="none" lIns="0" tIns="0" rIns="0" bIns="0" rtlCol="0" anchor="t"/>
          <a:lstStyle/>
          <a:p>
            <a:pPr algn="l" indent="0" marL="0">
              <a:lnSpc>
                <a:spcPts val="5300"/>
              </a:lnSpc>
              <a:buNone/>
            </a:pPr>
            <a:r>
              <a:rPr lang="en-US" sz="4200" dirty="0">
                <a:solidFill>
                  <a:srgbClr val="403011"/>
                </a:solidFill>
                <a:latin typeface="Brygada 1918 Semi Bold" pitchFamily="34" charset="0"/>
                <a:ea typeface="Brygada 1918 Semi Bold" pitchFamily="34" charset="-122"/>
                <a:cs typeface="Brygada 1918 Semi Bold" pitchFamily="34" charset="-120"/>
              </a:rPr>
              <a:t>Repetitive Tasks: Loops</a:t>
            </a:r>
            <a:endParaRPr lang="en-US" sz="4200" dirty="0"/>
          </a:p>
        </p:txBody>
      </p:sp>
      <p:sp>
        <p:nvSpPr>
          <p:cNvPr id="3" name="Text 1"/>
          <p:cNvSpPr/>
          <p:nvPr/>
        </p:nvSpPr>
        <p:spPr>
          <a:xfrm>
            <a:off x="755333" y="1699855"/>
            <a:ext cx="13119735" cy="690563"/>
          </a:xfrm>
          <a:prstGeom prst="rect">
            <a:avLst/>
          </a:prstGeom>
          <a:noFill/>
          <a:ln/>
        </p:spPr>
        <p:txBody>
          <a:bodyPr wrap="square" lIns="0" tIns="0" rIns="0" bIns="0" rtlCol="0" anchor="t"/>
          <a:lstStyle/>
          <a:p>
            <a:pPr algn="l" indent="0" marL="0">
              <a:lnSpc>
                <a:spcPts val="2700"/>
              </a:lnSpc>
              <a:buNone/>
            </a:pPr>
            <a:r>
              <a:rPr lang="en-US" sz="1650" dirty="0">
                <a:solidFill>
                  <a:srgbClr val="403011"/>
                </a:solidFill>
                <a:latin typeface="Brygada 1918" pitchFamily="34" charset="0"/>
                <a:ea typeface="Brygada 1918" pitchFamily="34" charset="-122"/>
                <a:cs typeface="Brygada 1918" pitchFamily="34" charset="-120"/>
              </a:rPr>
              <a:t>When you need to perform an action multiple times, loops are your best friends. Python provides </a:t>
            </a:r>
            <a:pPr algn="l" indent="0" marL="0">
              <a:lnSpc>
                <a:spcPts val="2700"/>
              </a:lnSpc>
              <a:buNone/>
            </a:pPr>
            <a:r>
              <a:rPr lang="en-US" sz="1650" dirty="0">
                <a:solidFill>
                  <a:srgbClr val="626C3B"/>
                </a:solidFill>
                <a:latin typeface="Brygada 1918" pitchFamily="34" charset="0"/>
                <a:ea typeface="Brygada 1918" pitchFamily="34" charset="-122"/>
                <a:cs typeface="Brygada 1918" pitchFamily="34" charset="-120"/>
              </a:rPr>
              <a:t>for</a:t>
            </a:r>
            <a:pPr algn="l" indent="0" marL="0">
              <a:lnSpc>
                <a:spcPts val="2700"/>
              </a:lnSpc>
              <a:buNone/>
            </a:pPr>
            <a:r>
              <a:rPr lang="en-US" sz="1650" dirty="0">
                <a:solidFill>
                  <a:srgbClr val="403011"/>
                </a:solidFill>
                <a:latin typeface="Brygada 1918" pitchFamily="34" charset="0"/>
                <a:ea typeface="Brygada 1918" pitchFamily="34" charset="-122"/>
                <a:cs typeface="Brygada 1918" pitchFamily="34" charset="-120"/>
              </a:rPr>
              <a:t> loops for iterating over sequences and </a:t>
            </a:r>
            <a:pPr algn="l" indent="0" marL="0">
              <a:lnSpc>
                <a:spcPts val="2700"/>
              </a:lnSpc>
              <a:buNone/>
            </a:pPr>
            <a:r>
              <a:rPr lang="en-US" sz="1650" dirty="0">
                <a:solidFill>
                  <a:srgbClr val="626C3B"/>
                </a:solidFill>
                <a:latin typeface="Brygada 1918" pitchFamily="34" charset="0"/>
                <a:ea typeface="Brygada 1918" pitchFamily="34" charset="-122"/>
                <a:cs typeface="Brygada 1918" pitchFamily="34" charset="-120"/>
              </a:rPr>
              <a:t>while</a:t>
            </a:r>
            <a:pPr algn="l" indent="0" marL="0">
              <a:lnSpc>
                <a:spcPts val="2700"/>
              </a:lnSpc>
              <a:buNone/>
            </a:pPr>
            <a:r>
              <a:rPr lang="en-US" sz="1650" dirty="0">
                <a:solidFill>
                  <a:srgbClr val="403011"/>
                </a:solidFill>
                <a:latin typeface="Brygada 1918" pitchFamily="34" charset="0"/>
                <a:ea typeface="Brygada 1918" pitchFamily="34" charset="-122"/>
                <a:cs typeface="Brygada 1918" pitchFamily="34" charset="-120"/>
              </a:rPr>
              <a:t> loops for repeating actions until a condition is met.</a:t>
            </a:r>
            <a:endParaRPr lang="en-US" sz="1650" dirty="0"/>
          </a:p>
        </p:txBody>
      </p:sp>
      <p:sp>
        <p:nvSpPr>
          <p:cNvPr id="4" name="Shape 2"/>
          <p:cNvSpPr/>
          <p:nvPr/>
        </p:nvSpPr>
        <p:spPr>
          <a:xfrm>
            <a:off x="755333" y="2633186"/>
            <a:ext cx="6451997" cy="4414599"/>
          </a:xfrm>
          <a:prstGeom prst="roundRect">
            <a:avLst>
              <a:gd name="adj" fmla="val 7334"/>
            </a:avLst>
          </a:prstGeom>
          <a:solidFill>
            <a:srgbClr val="626C3B"/>
          </a:solidFill>
          <a:ln w="7620">
            <a:solidFill>
              <a:srgbClr val="626C3B"/>
            </a:solidFill>
            <a:prstDash val="solid"/>
          </a:ln>
        </p:spPr>
      </p:sp>
      <p:sp>
        <p:nvSpPr>
          <p:cNvPr id="5" name="Shape 3"/>
          <p:cNvSpPr/>
          <p:nvPr/>
        </p:nvSpPr>
        <p:spPr>
          <a:xfrm>
            <a:off x="978694" y="2856547"/>
            <a:ext cx="647462" cy="647462"/>
          </a:xfrm>
          <a:prstGeom prst="roundRect">
            <a:avLst>
              <a:gd name="adj" fmla="val 14121424"/>
            </a:avLst>
          </a:prstGeom>
          <a:solidFill>
            <a:srgbClr val="626C3B"/>
          </a:solidFill>
          <a:ln/>
        </p:spPr>
      </p:sp>
      <p:pic>
        <p:nvPicPr>
          <p:cNvPr id="6" name="Image 0" descr="preencoded.png">    </p:cNvPr>
          <p:cNvPicPr>
            <a:picLocks noChangeAspect="1"/>
          </p:cNvPicPr>
          <p:nvPr/>
        </p:nvPicPr>
        <p:blipFill>
          <a:blip r:embed="rId1"/>
          <a:stretch>
            <a:fillRect/>
          </a:stretch>
        </p:blipFill>
        <p:spPr>
          <a:xfrm>
            <a:off x="1156692" y="2998113"/>
            <a:ext cx="291346" cy="364212"/>
          </a:xfrm>
          <a:prstGeom prst="rect">
            <a:avLst/>
          </a:prstGeom>
        </p:spPr>
      </p:pic>
      <p:sp>
        <p:nvSpPr>
          <p:cNvPr id="7" name="Text 4"/>
          <p:cNvSpPr/>
          <p:nvPr/>
        </p:nvSpPr>
        <p:spPr>
          <a:xfrm>
            <a:off x="978694" y="3719751"/>
            <a:ext cx="2697837" cy="337185"/>
          </a:xfrm>
          <a:prstGeom prst="rect">
            <a:avLst/>
          </a:prstGeom>
          <a:noFill/>
          <a:ln/>
        </p:spPr>
        <p:txBody>
          <a:bodyPr wrap="none" lIns="0" tIns="0" rIns="0" bIns="0" rtlCol="0" anchor="t"/>
          <a:lstStyle/>
          <a:p>
            <a:pPr algn="l" indent="0" marL="0">
              <a:lnSpc>
                <a:spcPts val="2650"/>
              </a:lnSpc>
              <a:buNone/>
            </a:pPr>
            <a:r>
              <a:rPr lang="en-US" sz="2100" dirty="0">
                <a:solidFill>
                  <a:srgbClr val="FFFFFF"/>
                </a:solidFill>
                <a:latin typeface="Brygada 1918 Semi Bold" pitchFamily="34" charset="0"/>
                <a:ea typeface="Brygada 1918 Semi Bold" pitchFamily="34" charset="-122"/>
                <a:cs typeface="Brygada 1918 Semi Bold" pitchFamily="34" charset="-120"/>
              </a:rPr>
              <a:t>For Loops</a:t>
            </a:r>
            <a:endParaRPr lang="en-US" sz="2100" dirty="0"/>
          </a:p>
        </p:txBody>
      </p:sp>
      <p:sp>
        <p:nvSpPr>
          <p:cNvPr id="8" name="Text 5"/>
          <p:cNvSpPr/>
          <p:nvPr/>
        </p:nvSpPr>
        <p:spPr>
          <a:xfrm>
            <a:off x="978694" y="4186357"/>
            <a:ext cx="6005274" cy="1035844"/>
          </a:xfrm>
          <a:prstGeom prst="rect">
            <a:avLst/>
          </a:prstGeom>
          <a:noFill/>
          <a:ln/>
        </p:spPr>
        <p:txBody>
          <a:bodyPr wrap="square" lIns="0" tIns="0" rIns="0" bIns="0" rtlCol="0" anchor="t"/>
          <a:lstStyle/>
          <a:p>
            <a:pPr algn="l" indent="0" marL="0">
              <a:lnSpc>
                <a:spcPts val="2700"/>
              </a:lnSpc>
              <a:buNone/>
            </a:pPr>
            <a:r>
              <a:rPr lang="en-US" sz="1650" dirty="0">
                <a:solidFill>
                  <a:srgbClr val="FFFFFF"/>
                </a:solidFill>
                <a:latin typeface="Brygada 1918" pitchFamily="34" charset="0"/>
                <a:ea typeface="Brygada 1918" pitchFamily="34" charset="-122"/>
                <a:cs typeface="Brygada 1918" pitchFamily="34" charset="-120"/>
              </a:rPr>
              <a:t>Ideal for iterating over sequences (lists, tuples, strings, ranges) where the number of iterations is often known in advance.</a:t>
            </a:r>
            <a:endParaRPr lang="en-US" sz="1650" dirty="0"/>
          </a:p>
        </p:txBody>
      </p:sp>
      <p:sp>
        <p:nvSpPr>
          <p:cNvPr id="9" name="Shape 6"/>
          <p:cNvSpPr/>
          <p:nvPr/>
        </p:nvSpPr>
        <p:spPr>
          <a:xfrm>
            <a:off x="978694" y="5464969"/>
            <a:ext cx="6005274" cy="1359456"/>
          </a:xfrm>
          <a:prstGeom prst="roundRect">
            <a:avLst>
              <a:gd name="adj" fmla="val 23815"/>
            </a:avLst>
          </a:prstGeom>
          <a:solidFill>
            <a:srgbClr val="E9DEC7"/>
          </a:solidFill>
          <a:ln/>
        </p:spPr>
      </p:sp>
      <p:sp>
        <p:nvSpPr>
          <p:cNvPr id="10" name="Shape 7"/>
          <p:cNvSpPr/>
          <p:nvPr/>
        </p:nvSpPr>
        <p:spPr>
          <a:xfrm>
            <a:off x="967978" y="5464969"/>
            <a:ext cx="6026706" cy="1359456"/>
          </a:xfrm>
          <a:prstGeom prst="roundRect">
            <a:avLst>
              <a:gd name="adj" fmla="val 2381"/>
            </a:avLst>
          </a:prstGeom>
          <a:solidFill>
            <a:srgbClr val="E9DEC7"/>
          </a:solidFill>
          <a:ln/>
        </p:spPr>
      </p:sp>
      <p:sp>
        <p:nvSpPr>
          <p:cNvPr id="11" name="Text 8"/>
          <p:cNvSpPr/>
          <p:nvPr/>
        </p:nvSpPr>
        <p:spPr>
          <a:xfrm>
            <a:off x="1183719" y="5626775"/>
            <a:ext cx="5595223" cy="1035844"/>
          </a:xfrm>
          <a:prstGeom prst="rect">
            <a:avLst/>
          </a:prstGeom>
          <a:noFill/>
          <a:ln/>
        </p:spPr>
        <p:txBody>
          <a:bodyPr wrap="square" lIns="0" tIns="0" rIns="0" bIns="0" rtlCol="0" anchor="t"/>
          <a:lstStyle/>
          <a:p>
            <a:pPr algn="l" indent="0" marL="0">
              <a:lnSpc>
                <a:spcPts val="2700"/>
              </a:lnSpc>
              <a:buNone/>
            </a:pPr>
            <a:r>
              <a:rPr lang="en-US" sz="1650" dirty="0">
                <a:solidFill>
                  <a:srgbClr val="FFFFFF"/>
                </a:solidFill>
                <a:highlight>
                  <a:srgbClr val="E9DEC7"/>
                </a:highlight>
                <a:latin typeface="Consolas" pitchFamily="34" charset="0"/>
                <a:ea typeface="Consolas" pitchFamily="34" charset="-122"/>
                <a:cs typeface="Consolas" pitchFamily="34" charset="-120"/>
              </a:rPr>
              <a:t>fruits = ["apple", "banana"]for fruit in fruits:    print(fruit)</a:t>
            </a:r>
            <a:endParaRPr lang="en-US" sz="1650" dirty="0"/>
          </a:p>
        </p:txBody>
      </p:sp>
      <p:sp>
        <p:nvSpPr>
          <p:cNvPr id="12" name="Shape 9"/>
          <p:cNvSpPr/>
          <p:nvPr/>
        </p:nvSpPr>
        <p:spPr>
          <a:xfrm>
            <a:off x="7423071" y="2633186"/>
            <a:ext cx="6451997" cy="4414599"/>
          </a:xfrm>
          <a:prstGeom prst="roundRect">
            <a:avLst>
              <a:gd name="adj" fmla="val 7334"/>
            </a:avLst>
          </a:prstGeom>
          <a:solidFill>
            <a:srgbClr val="626C3B"/>
          </a:solidFill>
          <a:ln w="7620">
            <a:solidFill>
              <a:srgbClr val="83792E"/>
            </a:solidFill>
            <a:prstDash val="solid"/>
          </a:ln>
        </p:spPr>
      </p:sp>
      <p:sp>
        <p:nvSpPr>
          <p:cNvPr id="13" name="Shape 10"/>
          <p:cNvSpPr/>
          <p:nvPr/>
        </p:nvSpPr>
        <p:spPr>
          <a:xfrm>
            <a:off x="7646432" y="2856547"/>
            <a:ext cx="647462" cy="647462"/>
          </a:xfrm>
          <a:prstGeom prst="roundRect">
            <a:avLst>
              <a:gd name="adj" fmla="val 14121424"/>
            </a:avLst>
          </a:prstGeom>
          <a:solidFill>
            <a:srgbClr val="83792E"/>
          </a:solidFill>
          <a:ln/>
        </p:spPr>
      </p:sp>
      <p:pic>
        <p:nvPicPr>
          <p:cNvPr id="14" name="Image 1" descr="preencoded.png">    </p:cNvPr>
          <p:cNvPicPr>
            <a:picLocks noChangeAspect="1"/>
          </p:cNvPicPr>
          <p:nvPr/>
        </p:nvPicPr>
        <p:blipFill>
          <a:blip r:embed="rId2"/>
          <a:stretch>
            <a:fillRect/>
          </a:stretch>
        </p:blipFill>
        <p:spPr>
          <a:xfrm>
            <a:off x="7824430" y="2998113"/>
            <a:ext cx="291346" cy="364212"/>
          </a:xfrm>
          <a:prstGeom prst="rect">
            <a:avLst/>
          </a:prstGeom>
        </p:spPr>
      </p:pic>
      <p:sp>
        <p:nvSpPr>
          <p:cNvPr id="15" name="Text 11"/>
          <p:cNvSpPr/>
          <p:nvPr/>
        </p:nvSpPr>
        <p:spPr>
          <a:xfrm>
            <a:off x="7646432" y="3719751"/>
            <a:ext cx="2697837" cy="337185"/>
          </a:xfrm>
          <a:prstGeom prst="rect">
            <a:avLst/>
          </a:prstGeom>
          <a:noFill/>
          <a:ln/>
        </p:spPr>
        <p:txBody>
          <a:bodyPr wrap="none" lIns="0" tIns="0" rIns="0" bIns="0" rtlCol="0" anchor="t"/>
          <a:lstStyle/>
          <a:p>
            <a:pPr algn="l" indent="0" marL="0">
              <a:lnSpc>
                <a:spcPts val="2650"/>
              </a:lnSpc>
              <a:buNone/>
            </a:pPr>
            <a:r>
              <a:rPr lang="en-US" sz="2100" dirty="0">
                <a:solidFill>
                  <a:srgbClr val="FFFFFF"/>
                </a:solidFill>
                <a:latin typeface="Brygada 1918 Semi Bold" pitchFamily="34" charset="0"/>
                <a:ea typeface="Brygada 1918 Semi Bold" pitchFamily="34" charset="-122"/>
                <a:cs typeface="Brygada 1918 Semi Bold" pitchFamily="34" charset="-120"/>
              </a:rPr>
              <a:t>While Loops</a:t>
            </a:r>
            <a:endParaRPr lang="en-US" sz="2100" dirty="0"/>
          </a:p>
        </p:txBody>
      </p:sp>
      <p:sp>
        <p:nvSpPr>
          <p:cNvPr id="16" name="Text 12"/>
          <p:cNvSpPr/>
          <p:nvPr/>
        </p:nvSpPr>
        <p:spPr>
          <a:xfrm>
            <a:off x="7646432" y="4186357"/>
            <a:ext cx="6005274" cy="690563"/>
          </a:xfrm>
          <a:prstGeom prst="rect">
            <a:avLst/>
          </a:prstGeom>
          <a:noFill/>
          <a:ln/>
        </p:spPr>
        <p:txBody>
          <a:bodyPr wrap="square" lIns="0" tIns="0" rIns="0" bIns="0" rtlCol="0" anchor="t"/>
          <a:lstStyle/>
          <a:p>
            <a:pPr algn="l" indent="0" marL="0">
              <a:lnSpc>
                <a:spcPts val="2700"/>
              </a:lnSpc>
              <a:buNone/>
            </a:pPr>
            <a:r>
              <a:rPr lang="en-US" sz="1650" dirty="0">
                <a:solidFill>
                  <a:srgbClr val="FFFFFF"/>
                </a:solidFill>
                <a:latin typeface="Brygada 1918" pitchFamily="34" charset="0"/>
                <a:ea typeface="Brygada 1918" pitchFamily="34" charset="-122"/>
                <a:cs typeface="Brygada 1918" pitchFamily="34" charset="-120"/>
              </a:rPr>
              <a:t>Executes a block of code repeatedly as long as a specified condition is true. Be careful of infinite loops!</a:t>
            </a:r>
            <a:endParaRPr lang="en-US" sz="1650" dirty="0"/>
          </a:p>
        </p:txBody>
      </p:sp>
      <p:sp>
        <p:nvSpPr>
          <p:cNvPr id="17" name="Shape 13"/>
          <p:cNvSpPr/>
          <p:nvPr/>
        </p:nvSpPr>
        <p:spPr>
          <a:xfrm>
            <a:off x="7646432" y="5119687"/>
            <a:ext cx="6005274" cy="1704737"/>
          </a:xfrm>
          <a:prstGeom prst="roundRect">
            <a:avLst>
              <a:gd name="adj" fmla="val 18991"/>
            </a:avLst>
          </a:prstGeom>
          <a:solidFill>
            <a:srgbClr val="E9DEC7"/>
          </a:solidFill>
          <a:ln/>
        </p:spPr>
      </p:sp>
      <p:sp>
        <p:nvSpPr>
          <p:cNvPr id="18" name="Shape 14"/>
          <p:cNvSpPr/>
          <p:nvPr/>
        </p:nvSpPr>
        <p:spPr>
          <a:xfrm>
            <a:off x="7635716" y="5119687"/>
            <a:ext cx="6026706" cy="1704737"/>
          </a:xfrm>
          <a:prstGeom prst="roundRect">
            <a:avLst>
              <a:gd name="adj" fmla="val 1899"/>
            </a:avLst>
          </a:prstGeom>
          <a:solidFill>
            <a:srgbClr val="E9DEC7"/>
          </a:solidFill>
          <a:ln/>
        </p:spPr>
      </p:sp>
      <p:sp>
        <p:nvSpPr>
          <p:cNvPr id="19" name="Text 15"/>
          <p:cNvSpPr/>
          <p:nvPr/>
        </p:nvSpPr>
        <p:spPr>
          <a:xfrm>
            <a:off x="7851458" y="5281493"/>
            <a:ext cx="5595223" cy="1381125"/>
          </a:xfrm>
          <a:prstGeom prst="rect">
            <a:avLst/>
          </a:prstGeom>
          <a:noFill/>
          <a:ln/>
        </p:spPr>
        <p:txBody>
          <a:bodyPr wrap="square" lIns="0" tIns="0" rIns="0" bIns="0" rtlCol="0" anchor="t"/>
          <a:lstStyle/>
          <a:p>
            <a:pPr algn="l" indent="0" marL="0">
              <a:lnSpc>
                <a:spcPts val="2700"/>
              </a:lnSpc>
              <a:buNone/>
            </a:pPr>
            <a:r>
              <a:rPr lang="en-US" sz="1650" dirty="0">
                <a:solidFill>
                  <a:srgbClr val="FFFFFF"/>
                </a:solidFill>
                <a:highlight>
                  <a:srgbClr val="E9DEC7"/>
                </a:highlight>
                <a:latin typeface="Consolas" pitchFamily="34" charset="0"/>
                <a:ea typeface="Consolas" pitchFamily="34" charset="-122"/>
                <a:cs typeface="Consolas" pitchFamily="34" charset="-120"/>
              </a:rPr>
              <a:t>count = 0while count &lt; 3:    print(f"Count: {count}")    count += 1</a:t>
            </a:r>
            <a:endParaRPr lang="en-US" sz="1650" dirty="0"/>
          </a:p>
        </p:txBody>
      </p:sp>
      <p:sp>
        <p:nvSpPr>
          <p:cNvPr id="20" name="Text 16"/>
          <p:cNvSpPr/>
          <p:nvPr/>
        </p:nvSpPr>
        <p:spPr>
          <a:xfrm>
            <a:off x="755333" y="7290554"/>
            <a:ext cx="13119735" cy="345281"/>
          </a:xfrm>
          <a:prstGeom prst="rect">
            <a:avLst/>
          </a:prstGeom>
          <a:noFill/>
          <a:ln/>
        </p:spPr>
        <p:txBody>
          <a:bodyPr wrap="none" lIns="0" tIns="0" rIns="0" bIns="0" rtlCol="0" anchor="t"/>
          <a:lstStyle/>
          <a:p>
            <a:pPr algn="l" indent="0" marL="0">
              <a:lnSpc>
                <a:spcPts val="2700"/>
              </a:lnSpc>
              <a:buNone/>
            </a:pPr>
            <a:r>
              <a:rPr lang="en-US" sz="1650" dirty="0">
                <a:solidFill>
                  <a:srgbClr val="403011"/>
                </a:solidFill>
                <a:latin typeface="Brygada 1918" pitchFamily="34" charset="0"/>
                <a:ea typeface="Brygada 1918" pitchFamily="34" charset="-122"/>
                <a:cs typeface="Brygada 1918" pitchFamily="34" charset="-120"/>
              </a:rPr>
              <a:t>Mastering loops allows you to automate tasks and process large datasets efficiently.</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40331" y="582216"/>
            <a:ext cx="9012674" cy="661035"/>
          </a:xfrm>
          <a:prstGeom prst="rect">
            <a:avLst/>
          </a:prstGeom>
          <a:noFill/>
          <a:ln/>
        </p:spPr>
        <p:txBody>
          <a:bodyPr wrap="none" lIns="0" tIns="0" rIns="0" bIns="0" rtlCol="0" anchor="t"/>
          <a:lstStyle/>
          <a:p>
            <a:pPr algn="l" indent="0" marL="0">
              <a:lnSpc>
                <a:spcPts val="5200"/>
              </a:lnSpc>
              <a:buNone/>
            </a:pPr>
            <a:r>
              <a:rPr lang="en-US" sz="4150" dirty="0">
                <a:solidFill>
                  <a:srgbClr val="403011"/>
                </a:solidFill>
                <a:latin typeface="Brygada 1918 Semi Bold" pitchFamily="34" charset="0"/>
                <a:ea typeface="Brygada 1918 Semi Bold" pitchFamily="34" charset="-122"/>
                <a:cs typeface="Brygada 1918 Semi Bold" pitchFamily="34" charset="-120"/>
              </a:rPr>
              <a:t>Organizing Data: Python Collections</a:t>
            </a:r>
            <a:endParaRPr lang="en-US" sz="4150" dirty="0"/>
          </a:p>
        </p:txBody>
      </p:sp>
      <p:sp>
        <p:nvSpPr>
          <p:cNvPr id="3" name="Text 1"/>
          <p:cNvSpPr/>
          <p:nvPr/>
        </p:nvSpPr>
        <p:spPr>
          <a:xfrm>
            <a:off x="740331" y="1666280"/>
            <a:ext cx="13149739" cy="676989"/>
          </a:xfrm>
          <a:prstGeom prst="rect">
            <a:avLst/>
          </a:prstGeom>
          <a:noFill/>
          <a:ln/>
        </p:spPr>
        <p:txBody>
          <a:bodyPr wrap="square" lIns="0" tIns="0" rIns="0" bIns="0" rtlCol="0" anchor="t"/>
          <a:lstStyle/>
          <a:p>
            <a:pPr algn="l" indent="0" marL="0">
              <a:lnSpc>
                <a:spcPts val="2650"/>
              </a:lnSpc>
              <a:buNone/>
            </a:pPr>
            <a:r>
              <a:rPr lang="en-US" sz="1650" dirty="0">
                <a:solidFill>
                  <a:srgbClr val="403011"/>
                </a:solidFill>
                <a:latin typeface="Brygada 1918" pitchFamily="34" charset="0"/>
                <a:ea typeface="Brygada 1918" pitchFamily="34" charset="-122"/>
                <a:cs typeface="Brygada 1918" pitchFamily="34" charset="-120"/>
              </a:rPr>
              <a:t>Beyond single values, Python offers powerful collection types to store and manage groups of data. Each type serves a distinct purpose, providing flexibility for various programming scenarios.</a:t>
            </a:r>
            <a:endParaRPr lang="en-US" sz="1650" dirty="0"/>
          </a:p>
        </p:txBody>
      </p:sp>
      <p:pic>
        <p:nvPicPr>
          <p:cNvPr id="4" name="Image 0" descr="preencoded.png">    </p:cNvPr>
          <p:cNvPicPr>
            <a:picLocks noChangeAspect="1"/>
          </p:cNvPicPr>
          <p:nvPr/>
        </p:nvPicPr>
        <p:blipFill>
          <a:blip r:embed="rId1"/>
          <a:stretch>
            <a:fillRect/>
          </a:stretch>
        </p:blipFill>
        <p:spPr>
          <a:xfrm>
            <a:off x="740331" y="2581156"/>
            <a:ext cx="634603" cy="634603"/>
          </a:xfrm>
          <a:prstGeom prst="rect">
            <a:avLst/>
          </a:prstGeom>
        </p:spPr>
      </p:pic>
      <p:sp>
        <p:nvSpPr>
          <p:cNvPr id="5" name="Text 2"/>
          <p:cNvSpPr/>
          <p:nvPr/>
        </p:nvSpPr>
        <p:spPr>
          <a:xfrm>
            <a:off x="740331" y="3480078"/>
            <a:ext cx="2644259" cy="330517"/>
          </a:xfrm>
          <a:prstGeom prst="rect">
            <a:avLst/>
          </a:prstGeom>
          <a:noFill/>
          <a:ln/>
        </p:spPr>
        <p:txBody>
          <a:bodyPr wrap="none" lIns="0" tIns="0" rIns="0" bIns="0" rtlCol="0" anchor="t"/>
          <a:lstStyle/>
          <a:p>
            <a:pPr algn="l" indent="0" marL="0">
              <a:lnSpc>
                <a:spcPts val="2600"/>
              </a:lnSpc>
              <a:buNone/>
            </a:pPr>
            <a:r>
              <a:rPr lang="en-US" sz="2050" dirty="0">
                <a:solidFill>
                  <a:srgbClr val="403011"/>
                </a:solidFill>
                <a:latin typeface="Brygada 1918 Semi Bold" pitchFamily="34" charset="0"/>
                <a:ea typeface="Brygada 1918 Semi Bold" pitchFamily="34" charset="-122"/>
                <a:cs typeface="Brygada 1918 Semi Bold" pitchFamily="34" charset="-120"/>
              </a:rPr>
              <a:t>Lists</a:t>
            </a:r>
            <a:endParaRPr lang="en-US" sz="2050" dirty="0"/>
          </a:p>
        </p:txBody>
      </p:sp>
      <p:sp>
        <p:nvSpPr>
          <p:cNvPr id="6" name="Text 3"/>
          <p:cNvSpPr/>
          <p:nvPr/>
        </p:nvSpPr>
        <p:spPr>
          <a:xfrm>
            <a:off x="740331" y="3937516"/>
            <a:ext cx="6442710" cy="676989"/>
          </a:xfrm>
          <a:prstGeom prst="rect">
            <a:avLst/>
          </a:prstGeom>
          <a:noFill/>
          <a:ln/>
        </p:spPr>
        <p:txBody>
          <a:bodyPr wrap="square" lIns="0" tIns="0" rIns="0" bIns="0" rtlCol="0" anchor="t"/>
          <a:lstStyle/>
          <a:p>
            <a:pPr algn="l" indent="0" marL="0">
              <a:lnSpc>
                <a:spcPts val="2650"/>
              </a:lnSpc>
              <a:buNone/>
            </a:pPr>
            <a:r>
              <a:rPr lang="en-US" sz="1650" dirty="0">
                <a:solidFill>
                  <a:srgbClr val="403011"/>
                </a:solidFill>
                <a:latin typeface="Brygada 1918" pitchFamily="34" charset="0"/>
                <a:ea typeface="Brygada 1918" pitchFamily="34" charset="-122"/>
                <a:cs typeface="Brygada 1918" pitchFamily="34" charset="-120"/>
              </a:rPr>
              <a:t>Ordered, changeable, allows duplicate members. Defined by </a:t>
            </a:r>
            <a:pPr algn="l" indent="0" marL="0">
              <a:lnSpc>
                <a:spcPts val="2650"/>
              </a:lnSpc>
              <a:buNone/>
            </a:pPr>
            <a:r>
              <a:rPr lang="en-US" sz="1650" dirty="0">
                <a:solidFill>
                  <a:srgbClr val="626C3B"/>
                </a:solidFill>
                <a:latin typeface="Brygada 1918" pitchFamily="34" charset="0"/>
                <a:ea typeface="Brygada 1918" pitchFamily="34" charset="-122"/>
                <a:cs typeface="Brygada 1918" pitchFamily="34" charset="-120"/>
              </a:rPr>
              <a:t>square brackets</a:t>
            </a:r>
            <a:pPr algn="l" indent="0" marL="0">
              <a:lnSpc>
                <a:spcPts val="2650"/>
              </a:lnSpc>
              <a:buNone/>
            </a:pPr>
            <a:r>
              <a:rPr lang="en-US" sz="1650" dirty="0">
                <a:solidFill>
                  <a:srgbClr val="403011"/>
                </a:solidFill>
                <a:latin typeface="Brygada 1918" pitchFamily="34" charset="0"/>
                <a:ea typeface="Brygada 1918" pitchFamily="34" charset="-122"/>
                <a:cs typeface="Brygada 1918" pitchFamily="34" charset="-120"/>
              </a:rPr>
              <a:t>.</a:t>
            </a:r>
            <a:endParaRPr lang="en-US" sz="1650" dirty="0"/>
          </a:p>
        </p:txBody>
      </p:sp>
      <p:pic>
        <p:nvPicPr>
          <p:cNvPr id="7" name="Image 1" descr="preencoded.png">    </p:cNvPr>
          <p:cNvPicPr>
            <a:picLocks noChangeAspect="1"/>
          </p:cNvPicPr>
          <p:nvPr/>
        </p:nvPicPr>
        <p:blipFill>
          <a:blip r:embed="rId2"/>
          <a:stretch>
            <a:fillRect/>
          </a:stretch>
        </p:blipFill>
        <p:spPr>
          <a:xfrm>
            <a:off x="7447359" y="2581156"/>
            <a:ext cx="634603" cy="634603"/>
          </a:xfrm>
          <a:prstGeom prst="rect">
            <a:avLst/>
          </a:prstGeom>
        </p:spPr>
      </p:pic>
      <p:sp>
        <p:nvSpPr>
          <p:cNvPr id="8" name="Text 4"/>
          <p:cNvSpPr/>
          <p:nvPr/>
        </p:nvSpPr>
        <p:spPr>
          <a:xfrm>
            <a:off x="7447359" y="3480078"/>
            <a:ext cx="2644259" cy="330517"/>
          </a:xfrm>
          <a:prstGeom prst="rect">
            <a:avLst/>
          </a:prstGeom>
          <a:noFill/>
          <a:ln/>
        </p:spPr>
        <p:txBody>
          <a:bodyPr wrap="none" lIns="0" tIns="0" rIns="0" bIns="0" rtlCol="0" anchor="t"/>
          <a:lstStyle/>
          <a:p>
            <a:pPr algn="l" indent="0" marL="0">
              <a:lnSpc>
                <a:spcPts val="2600"/>
              </a:lnSpc>
              <a:buNone/>
            </a:pPr>
            <a:r>
              <a:rPr lang="en-US" sz="2050" dirty="0">
                <a:solidFill>
                  <a:srgbClr val="403011"/>
                </a:solidFill>
                <a:latin typeface="Brygada 1918 Semi Bold" pitchFamily="34" charset="0"/>
                <a:ea typeface="Brygada 1918 Semi Bold" pitchFamily="34" charset="-122"/>
                <a:cs typeface="Brygada 1918 Semi Bold" pitchFamily="34" charset="-120"/>
              </a:rPr>
              <a:t>Tuples</a:t>
            </a:r>
            <a:endParaRPr lang="en-US" sz="2050" dirty="0"/>
          </a:p>
        </p:txBody>
      </p:sp>
      <p:sp>
        <p:nvSpPr>
          <p:cNvPr id="9" name="Text 5"/>
          <p:cNvSpPr/>
          <p:nvPr/>
        </p:nvSpPr>
        <p:spPr>
          <a:xfrm>
            <a:off x="7447359" y="3937516"/>
            <a:ext cx="6442710" cy="676989"/>
          </a:xfrm>
          <a:prstGeom prst="rect">
            <a:avLst/>
          </a:prstGeom>
          <a:noFill/>
          <a:ln/>
        </p:spPr>
        <p:txBody>
          <a:bodyPr wrap="square" lIns="0" tIns="0" rIns="0" bIns="0" rtlCol="0" anchor="t"/>
          <a:lstStyle/>
          <a:p>
            <a:pPr algn="l" indent="0" marL="0">
              <a:lnSpc>
                <a:spcPts val="2650"/>
              </a:lnSpc>
              <a:buNone/>
            </a:pPr>
            <a:r>
              <a:rPr lang="en-US" sz="1650" dirty="0">
                <a:solidFill>
                  <a:srgbClr val="403011"/>
                </a:solidFill>
                <a:latin typeface="Brygada 1918" pitchFamily="34" charset="0"/>
                <a:ea typeface="Brygada 1918" pitchFamily="34" charset="-122"/>
                <a:cs typeface="Brygada 1918" pitchFamily="34" charset="-120"/>
              </a:rPr>
              <a:t>Ordered, unchangeable (immutable), allows duplicate members. Defined by </a:t>
            </a:r>
            <a:pPr algn="l" indent="0" marL="0">
              <a:lnSpc>
                <a:spcPts val="2650"/>
              </a:lnSpc>
              <a:buNone/>
            </a:pPr>
            <a:r>
              <a:rPr lang="en-US" sz="1650" dirty="0">
                <a:solidFill>
                  <a:srgbClr val="626C3B"/>
                </a:solidFill>
                <a:latin typeface="Brygada 1918" pitchFamily="34" charset="0"/>
                <a:ea typeface="Brygada 1918" pitchFamily="34" charset="-122"/>
                <a:cs typeface="Brygada 1918" pitchFamily="34" charset="-120"/>
              </a:rPr>
              <a:t>parentheses</a:t>
            </a:r>
            <a:pPr algn="l" indent="0" marL="0">
              <a:lnSpc>
                <a:spcPts val="2650"/>
              </a:lnSpc>
              <a:buNone/>
            </a:pPr>
            <a:r>
              <a:rPr lang="en-US" sz="1650" dirty="0">
                <a:solidFill>
                  <a:srgbClr val="403011"/>
                </a:solidFill>
                <a:latin typeface="Brygada 1918" pitchFamily="34" charset="0"/>
                <a:ea typeface="Brygada 1918" pitchFamily="34" charset="-122"/>
                <a:cs typeface="Brygada 1918" pitchFamily="34" charset="-120"/>
              </a:rPr>
              <a:t>.</a:t>
            </a:r>
            <a:endParaRPr lang="en-US" sz="1650" dirty="0"/>
          </a:p>
        </p:txBody>
      </p:sp>
      <p:pic>
        <p:nvPicPr>
          <p:cNvPr id="10" name="Image 2" descr="preencoded.png">    </p:cNvPr>
          <p:cNvPicPr>
            <a:picLocks noChangeAspect="1"/>
          </p:cNvPicPr>
          <p:nvPr/>
        </p:nvPicPr>
        <p:blipFill>
          <a:blip r:embed="rId3"/>
          <a:stretch>
            <a:fillRect/>
          </a:stretch>
        </p:blipFill>
        <p:spPr>
          <a:xfrm>
            <a:off x="740331" y="5037534"/>
            <a:ext cx="634603" cy="634603"/>
          </a:xfrm>
          <a:prstGeom prst="rect">
            <a:avLst/>
          </a:prstGeom>
        </p:spPr>
      </p:pic>
      <p:sp>
        <p:nvSpPr>
          <p:cNvPr id="11" name="Text 6"/>
          <p:cNvSpPr/>
          <p:nvPr/>
        </p:nvSpPr>
        <p:spPr>
          <a:xfrm>
            <a:off x="740331" y="5936456"/>
            <a:ext cx="2644259" cy="330517"/>
          </a:xfrm>
          <a:prstGeom prst="rect">
            <a:avLst/>
          </a:prstGeom>
          <a:noFill/>
          <a:ln/>
        </p:spPr>
        <p:txBody>
          <a:bodyPr wrap="none" lIns="0" tIns="0" rIns="0" bIns="0" rtlCol="0" anchor="t"/>
          <a:lstStyle/>
          <a:p>
            <a:pPr algn="l" indent="0" marL="0">
              <a:lnSpc>
                <a:spcPts val="2600"/>
              </a:lnSpc>
              <a:buNone/>
            </a:pPr>
            <a:r>
              <a:rPr lang="en-US" sz="2050" dirty="0">
                <a:solidFill>
                  <a:srgbClr val="403011"/>
                </a:solidFill>
                <a:latin typeface="Brygada 1918 Semi Bold" pitchFamily="34" charset="0"/>
                <a:ea typeface="Brygada 1918 Semi Bold" pitchFamily="34" charset="-122"/>
                <a:cs typeface="Brygada 1918 Semi Bold" pitchFamily="34" charset="-120"/>
              </a:rPr>
              <a:t>Sets</a:t>
            </a:r>
            <a:endParaRPr lang="en-US" sz="2050" dirty="0"/>
          </a:p>
        </p:txBody>
      </p:sp>
      <p:sp>
        <p:nvSpPr>
          <p:cNvPr id="12" name="Text 7"/>
          <p:cNvSpPr/>
          <p:nvPr/>
        </p:nvSpPr>
        <p:spPr>
          <a:xfrm>
            <a:off x="740331" y="6393894"/>
            <a:ext cx="6442710" cy="676989"/>
          </a:xfrm>
          <a:prstGeom prst="rect">
            <a:avLst/>
          </a:prstGeom>
          <a:noFill/>
          <a:ln/>
        </p:spPr>
        <p:txBody>
          <a:bodyPr wrap="square" lIns="0" tIns="0" rIns="0" bIns="0" rtlCol="0" anchor="t"/>
          <a:lstStyle/>
          <a:p>
            <a:pPr algn="l" indent="0" marL="0">
              <a:lnSpc>
                <a:spcPts val="2650"/>
              </a:lnSpc>
              <a:buNone/>
            </a:pPr>
            <a:r>
              <a:rPr lang="en-US" sz="1650" dirty="0">
                <a:solidFill>
                  <a:srgbClr val="403011"/>
                </a:solidFill>
                <a:latin typeface="Brygada 1918" pitchFamily="34" charset="0"/>
                <a:ea typeface="Brygada 1918" pitchFamily="34" charset="-122"/>
                <a:cs typeface="Brygada 1918" pitchFamily="34" charset="-120"/>
              </a:rPr>
              <a:t>Unordered, unindexed, no duplicate members. Defined by </a:t>
            </a:r>
            <a:pPr algn="l" indent="0" marL="0">
              <a:lnSpc>
                <a:spcPts val="2650"/>
              </a:lnSpc>
              <a:buNone/>
            </a:pPr>
            <a:r>
              <a:rPr lang="en-US" sz="1650" dirty="0">
                <a:solidFill>
                  <a:srgbClr val="626C3B"/>
                </a:solidFill>
                <a:latin typeface="Brygada 1918" pitchFamily="34" charset="0"/>
                <a:ea typeface="Brygada 1918" pitchFamily="34" charset="-122"/>
                <a:cs typeface="Brygada 1918" pitchFamily="34" charset="-120"/>
              </a:rPr>
              <a:t>curly braces</a:t>
            </a:r>
            <a:pPr algn="l" indent="0" marL="0">
              <a:lnSpc>
                <a:spcPts val="2650"/>
              </a:lnSpc>
              <a:buNone/>
            </a:pPr>
            <a:r>
              <a:rPr lang="en-US" sz="1650" dirty="0">
                <a:solidFill>
                  <a:srgbClr val="403011"/>
                </a:solidFill>
                <a:latin typeface="Brygada 1918" pitchFamily="34" charset="0"/>
                <a:ea typeface="Brygada 1918" pitchFamily="34" charset="-122"/>
                <a:cs typeface="Brygada 1918" pitchFamily="34" charset="-120"/>
              </a:rPr>
              <a:t>.</a:t>
            </a:r>
            <a:endParaRPr lang="en-US" sz="1650" dirty="0"/>
          </a:p>
        </p:txBody>
      </p:sp>
      <p:pic>
        <p:nvPicPr>
          <p:cNvPr id="13" name="Image 3" descr="preencoded.png">    </p:cNvPr>
          <p:cNvPicPr>
            <a:picLocks noChangeAspect="1"/>
          </p:cNvPicPr>
          <p:nvPr/>
        </p:nvPicPr>
        <p:blipFill>
          <a:blip r:embed="rId4"/>
          <a:stretch>
            <a:fillRect/>
          </a:stretch>
        </p:blipFill>
        <p:spPr>
          <a:xfrm>
            <a:off x="7447359" y="5037534"/>
            <a:ext cx="634603" cy="634603"/>
          </a:xfrm>
          <a:prstGeom prst="rect">
            <a:avLst/>
          </a:prstGeom>
        </p:spPr>
      </p:pic>
      <p:sp>
        <p:nvSpPr>
          <p:cNvPr id="14" name="Text 8"/>
          <p:cNvSpPr/>
          <p:nvPr/>
        </p:nvSpPr>
        <p:spPr>
          <a:xfrm>
            <a:off x="7447359" y="5936456"/>
            <a:ext cx="2644259" cy="330517"/>
          </a:xfrm>
          <a:prstGeom prst="rect">
            <a:avLst/>
          </a:prstGeom>
          <a:noFill/>
          <a:ln/>
        </p:spPr>
        <p:txBody>
          <a:bodyPr wrap="none" lIns="0" tIns="0" rIns="0" bIns="0" rtlCol="0" anchor="t"/>
          <a:lstStyle/>
          <a:p>
            <a:pPr algn="l" indent="0" marL="0">
              <a:lnSpc>
                <a:spcPts val="2600"/>
              </a:lnSpc>
              <a:buNone/>
            </a:pPr>
            <a:r>
              <a:rPr lang="en-US" sz="2050" dirty="0">
                <a:solidFill>
                  <a:srgbClr val="403011"/>
                </a:solidFill>
                <a:latin typeface="Brygada 1918 Semi Bold" pitchFamily="34" charset="0"/>
                <a:ea typeface="Brygada 1918 Semi Bold" pitchFamily="34" charset="-122"/>
                <a:cs typeface="Brygada 1918 Semi Bold" pitchFamily="34" charset="-120"/>
              </a:rPr>
              <a:t>Dictionaries</a:t>
            </a:r>
            <a:endParaRPr lang="en-US" sz="2050" dirty="0"/>
          </a:p>
        </p:txBody>
      </p:sp>
      <p:sp>
        <p:nvSpPr>
          <p:cNvPr id="15" name="Text 9"/>
          <p:cNvSpPr/>
          <p:nvPr/>
        </p:nvSpPr>
        <p:spPr>
          <a:xfrm>
            <a:off x="7447359" y="6393894"/>
            <a:ext cx="6442710" cy="676989"/>
          </a:xfrm>
          <a:prstGeom prst="rect">
            <a:avLst/>
          </a:prstGeom>
          <a:noFill/>
          <a:ln/>
        </p:spPr>
        <p:txBody>
          <a:bodyPr wrap="square" lIns="0" tIns="0" rIns="0" bIns="0" rtlCol="0" anchor="t"/>
          <a:lstStyle/>
          <a:p>
            <a:pPr algn="l" indent="0" marL="0">
              <a:lnSpc>
                <a:spcPts val="2650"/>
              </a:lnSpc>
              <a:buNone/>
            </a:pPr>
            <a:r>
              <a:rPr lang="en-US" sz="1650" dirty="0">
                <a:solidFill>
                  <a:srgbClr val="403011"/>
                </a:solidFill>
                <a:latin typeface="Brygada 1918" pitchFamily="34" charset="0"/>
                <a:ea typeface="Brygada 1918" pitchFamily="34" charset="-122"/>
                <a:cs typeface="Brygada 1918" pitchFamily="34" charset="-120"/>
              </a:rPr>
              <a:t>Unordered, changeable, indexed (key-value pairs), no duplicate keys. Defined by </a:t>
            </a:r>
            <a:pPr algn="l" indent="0" marL="0">
              <a:lnSpc>
                <a:spcPts val="2650"/>
              </a:lnSpc>
              <a:buNone/>
            </a:pPr>
            <a:r>
              <a:rPr lang="en-US" sz="1650" dirty="0">
                <a:solidFill>
                  <a:srgbClr val="626C3B"/>
                </a:solidFill>
                <a:latin typeface="Brygada 1918" pitchFamily="34" charset="0"/>
                <a:ea typeface="Brygada 1918" pitchFamily="34" charset="-122"/>
                <a:cs typeface="Brygada 1918" pitchFamily="34" charset="-120"/>
              </a:rPr>
              <a:t>curly braces</a:t>
            </a:r>
            <a:pPr algn="l" indent="0" marL="0">
              <a:lnSpc>
                <a:spcPts val="2650"/>
              </a:lnSpc>
              <a:buNone/>
            </a:pPr>
            <a:r>
              <a:rPr lang="en-US" sz="1650" dirty="0">
                <a:solidFill>
                  <a:srgbClr val="403011"/>
                </a:solidFill>
                <a:latin typeface="Brygada 1918" pitchFamily="34" charset="0"/>
                <a:ea typeface="Brygada 1918" pitchFamily="34" charset="-122"/>
                <a:cs typeface="Brygada 1918" pitchFamily="34" charset="-120"/>
              </a:rPr>
              <a:t>.</a:t>
            </a:r>
            <a:endParaRPr lang="en-US" sz="1650" dirty="0"/>
          </a:p>
        </p:txBody>
      </p:sp>
      <p:sp>
        <p:nvSpPr>
          <p:cNvPr id="16" name="Text 10"/>
          <p:cNvSpPr/>
          <p:nvPr/>
        </p:nvSpPr>
        <p:spPr>
          <a:xfrm>
            <a:off x="740331" y="7308771"/>
            <a:ext cx="13149739" cy="338495"/>
          </a:xfrm>
          <a:prstGeom prst="rect">
            <a:avLst/>
          </a:prstGeom>
          <a:noFill/>
          <a:ln/>
        </p:spPr>
        <p:txBody>
          <a:bodyPr wrap="none" lIns="0" tIns="0" rIns="0" bIns="0" rtlCol="0" anchor="t"/>
          <a:lstStyle/>
          <a:p>
            <a:pPr algn="l" indent="0" marL="0">
              <a:lnSpc>
                <a:spcPts val="2650"/>
              </a:lnSpc>
              <a:buNone/>
            </a:pPr>
            <a:r>
              <a:rPr lang="en-US" sz="1650" dirty="0">
                <a:solidFill>
                  <a:srgbClr val="403011"/>
                </a:solidFill>
                <a:latin typeface="Brygada 1918" pitchFamily="34" charset="0"/>
                <a:ea typeface="Brygada 1918" pitchFamily="34" charset="-122"/>
                <a:cs typeface="Brygada 1918" pitchFamily="34" charset="-120"/>
              </a:rPr>
              <a:t>Choosing the right collection type can significantly impact your code's performance and readability.</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93420" y="699968"/>
            <a:ext cx="4953119" cy="619125"/>
          </a:xfrm>
          <a:prstGeom prst="rect">
            <a:avLst/>
          </a:prstGeom>
          <a:noFill/>
          <a:ln/>
        </p:spPr>
        <p:txBody>
          <a:bodyPr wrap="none" lIns="0" tIns="0" rIns="0" bIns="0" rtlCol="0" anchor="t"/>
          <a:lstStyle/>
          <a:p>
            <a:pPr algn="l" indent="0" marL="0">
              <a:lnSpc>
                <a:spcPts val="4850"/>
              </a:lnSpc>
              <a:buNone/>
            </a:pPr>
            <a:r>
              <a:rPr lang="en-US" sz="3900" dirty="0">
                <a:solidFill>
                  <a:srgbClr val="403011"/>
                </a:solidFill>
                <a:latin typeface="Brygada 1918 Semi Bold" pitchFamily="34" charset="0"/>
                <a:ea typeface="Brygada 1918 Semi Bold" pitchFamily="34" charset="-122"/>
                <a:cs typeface="Brygada 1918 Semi Bold" pitchFamily="34" charset="-120"/>
              </a:rPr>
              <a:t>Collections in Action</a:t>
            </a:r>
            <a:endParaRPr lang="en-US" sz="3900" dirty="0"/>
          </a:p>
        </p:txBody>
      </p:sp>
      <p:sp>
        <p:nvSpPr>
          <p:cNvPr id="3" name="Text 1"/>
          <p:cNvSpPr/>
          <p:nvPr/>
        </p:nvSpPr>
        <p:spPr>
          <a:xfrm>
            <a:off x="693420" y="1715333"/>
            <a:ext cx="13243560" cy="633889"/>
          </a:xfrm>
          <a:prstGeom prst="rect">
            <a:avLst/>
          </a:prstGeom>
          <a:noFill/>
          <a:ln/>
        </p:spPr>
        <p:txBody>
          <a:bodyPr wrap="square" lIns="0" tIns="0" rIns="0" bIns="0" rtlCol="0" anchor="t"/>
          <a:lstStyle/>
          <a:p>
            <a:pPr algn="l" indent="0" marL="0">
              <a:lnSpc>
                <a:spcPts val="2450"/>
              </a:lnSpc>
              <a:buNone/>
            </a:pPr>
            <a:r>
              <a:rPr lang="en-US" sz="1550" dirty="0">
                <a:solidFill>
                  <a:srgbClr val="403011"/>
                </a:solidFill>
                <a:latin typeface="Brygada 1918" pitchFamily="34" charset="0"/>
                <a:ea typeface="Brygada 1918" pitchFamily="34" charset="-122"/>
                <a:cs typeface="Brygada 1918" pitchFamily="34" charset="-120"/>
              </a:rPr>
              <a:t>Let's see how these fundamental collection types are used with practical examples. Notice their distinct behaviors for different data management needs.</a:t>
            </a:r>
            <a:endParaRPr lang="en-US" sz="1550" dirty="0"/>
          </a:p>
        </p:txBody>
      </p:sp>
      <p:sp>
        <p:nvSpPr>
          <p:cNvPr id="4" name="Text 2"/>
          <p:cNvSpPr/>
          <p:nvPr/>
        </p:nvSpPr>
        <p:spPr>
          <a:xfrm>
            <a:off x="693420" y="2770227"/>
            <a:ext cx="2948345" cy="742950"/>
          </a:xfrm>
          <a:prstGeom prst="rect">
            <a:avLst/>
          </a:prstGeom>
          <a:noFill/>
          <a:ln/>
        </p:spPr>
        <p:txBody>
          <a:bodyPr wrap="square" lIns="0" tIns="0" rIns="0" bIns="0" rtlCol="0" anchor="t"/>
          <a:lstStyle/>
          <a:p>
            <a:pPr algn="l" indent="0" marL="0">
              <a:lnSpc>
                <a:spcPts val="2900"/>
              </a:lnSpc>
              <a:buNone/>
            </a:pPr>
            <a:r>
              <a:rPr lang="en-US" sz="2300" dirty="0">
                <a:solidFill>
                  <a:srgbClr val="403011"/>
                </a:solidFill>
                <a:latin typeface="Brygada 1918 Semi Bold" pitchFamily="34" charset="0"/>
                <a:ea typeface="Brygada 1918 Semi Bold" pitchFamily="34" charset="-122"/>
                <a:cs typeface="Brygada 1918 Semi Bold" pitchFamily="34" charset="-120"/>
              </a:rPr>
              <a:t>Lists: Dynamic Sequences</a:t>
            </a:r>
            <a:endParaRPr lang="en-US" sz="2300" dirty="0"/>
          </a:p>
        </p:txBody>
      </p:sp>
      <p:sp>
        <p:nvSpPr>
          <p:cNvPr id="5" name="Text 3"/>
          <p:cNvSpPr/>
          <p:nvPr/>
        </p:nvSpPr>
        <p:spPr>
          <a:xfrm>
            <a:off x="693420" y="3711297"/>
            <a:ext cx="2948345" cy="950833"/>
          </a:xfrm>
          <a:prstGeom prst="rect">
            <a:avLst/>
          </a:prstGeom>
          <a:noFill/>
          <a:ln/>
        </p:spPr>
        <p:txBody>
          <a:bodyPr wrap="square" lIns="0" tIns="0" rIns="0" bIns="0" rtlCol="0" anchor="t"/>
          <a:lstStyle/>
          <a:p>
            <a:pPr algn="l" indent="0" marL="0">
              <a:lnSpc>
                <a:spcPts val="2450"/>
              </a:lnSpc>
              <a:buNone/>
            </a:pPr>
            <a:r>
              <a:rPr lang="en-US" sz="1550" dirty="0">
                <a:solidFill>
                  <a:srgbClr val="403011"/>
                </a:solidFill>
                <a:latin typeface="Brygada 1918" pitchFamily="34" charset="0"/>
                <a:ea typeface="Brygada 1918" pitchFamily="34" charset="-122"/>
                <a:cs typeface="Brygada 1918" pitchFamily="34" charset="-120"/>
              </a:rPr>
              <a:t>Lists are mutable, making them perfect for collections that frequently change.</a:t>
            </a:r>
            <a:endParaRPr lang="en-US" sz="1550" dirty="0"/>
          </a:p>
        </p:txBody>
      </p:sp>
      <p:sp>
        <p:nvSpPr>
          <p:cNvPr id="6" name="Shape 4"/>
          <p:cNvSpPr/>
          <p:nvPr/>
        </p:nvSpPr>
        <p:spPr>
          <a:xfrm>
            <a:off x="693420" y="4885015"/>
            <a:ext cx="2948345" cy="1248013"/>
          </a:xfrm>
          <a:prstGeom prst="roundRect">
            <a:avLst>
              <a:gd name="adj" fmla="val 23813"/>
            </a:avLst>
          </a:prstGeom>
          <a:solidFill>
            <a:srgbClr val="E9DEC7"/>
          </a:solidFill>
          <a:ln/>
        </p:spPr>
      </p:sp>
      <p:sp>
        <p:nvSpPr>
          <p:cNvPr id="7" name="Shape 5"/>
          <p:cNvSpPr/>
          <p:nvPr/>
        </p:nvSpPr>
        <p:spPr>
          <a:xfrm>
            <a:off x="683538" y="4885015"/>
            <a:ext cx="2968109" cy="1248013"/>
          </a:xfrm>
          <a:prstGeom prst="roundRect">
            <a:avLst>
              <a:gd name="adj" fmla="val 2381"/>
            </a:avLst>
          </a:prstGeom>
          <a:solidFill>
            <a:srgbClr val="E9DEC7"/>
          </a:solidFill>
          <a:ln/>
        </p:spPr>
      </p:sp>
      <p:sp>
        <p:nvSpPr>
          <p:cNvPr id="8" name="Text 6"/>
          <p:cNvSpPr/>
          <p:nvPr/>
        </p:nvSpPr>
        <p:spPr>
          <a:xfrm>
            <a:off x="881658" y="5033605"/>
            <a:ext cx="2571869" cy="950833"/>
          </a:xfrm>
          <a:prstGeom prst="rect">
            <a:avLst/>
          </a:prstGeom>
          <a:noFill/>
          <a:ln/>
        </p:spPr>
        <p:txBody>
          <a:bodyPr wrap="square" lIns="0" tIns="0" rIns="0" bIns="0" rtlCol="0" anchor="t"/>
          <a:lstStyle/>
          <a:p>
            <a:pPr algn="l" indent="0" marL="0">
              <a:lnSpc>
                <a:spcPts val="2450"/>
              </a:lnSpc>
              <a:buNone/>
            </a:pPr>
            <a:r>
              <a:rPr lang="en-US" sz="1550" dirty="0">
                <a:solidFill>
                  <a:srgbClr val="403011"/>
                </a:solidFill>
                <a:highlight>
                  <a:srgbClr val="E9DEC7"/>
                </a:highlight>
                <a:latin typeface="Consolas" pitchFamily="34" charset="0"/>
                <a:ea typeface="Consolas" pitchFamily="34" charset="-122"/>
                <a:cs typeface="Consolas" pitchFamily="34" charset="-120"/>
              </a:rPr>
              <a:t>my_list = [1, 2, "three"]my_list.append(4)print(my_list[0]) # Output: 1</a:t>
            </a:r>
            <a:endParaRPr lang="en-US" sz="1550" dirty="0"/>
          </a:p>
        </p:txBody>
      </p:sp>
      <p:sp>
        <p:nvSpPr>
          <p:cNvPr id="9" name="Text 7"/>
          <p:cNvSpPr/>
          <p:nvPr/>
        </p:nvSpPr>
        <p:spPr>
          <a:xfrm>
            <a:off x="4132778" y="2770227"/>
            <a:ext cx="2948345" cy="742950"/>
          </a:xfrm>
          <a:prstGeom prst="rect">
            <a:avLst/>
          </a:prstGeom>
          <a:noFill/>
          <a:ln/>
        </p:spPr>
        <p:txBody>
          <a:bodyPr wrap="square" lIns="0" tIns="0" rIns="0" bIns="0" rtlCol="0" anchor="t"/>
          <a:lstStyle/>
          <a:p>
            <a:pPr algn="l" indent="0" marL="0">
              <a:lnSpc>
                <a:spcPts val="2900"/>
              </a:lnSpc>
              <a:buNone/>
            </a:pPr>
            <a:r>
              <a:rPr lang="en-US" sz="2300" dirty="0">
                <a:solidFill>
                  <a:srgbClr val="403011"/>
                </a:solidFill>
                <a:latin typeface="Brygada 1918 Semi Bold" pitchFamily="34" charset="0"/>
                <a:ea typeface="Brygada 1918 Semi Bold" pitchFamily="34" charset="-122"/>
                <a:cs typeface="Brygada 1918 Semi Bold" pitchFamily="34" charset="-120"/>
              </a:rPr>
              <a:t>Tuples: Immutable Data</a:t>
            </a:r>
            <a:endParaRPr lang="en-US" sz="2300" dirty="0"/>
          </a:p>
        </p:txBody>
      </p:sp>
      <p:sp>
        <p:nvSpPr>
          <p:cNvPr id="10" name="Text 8"/>
          <p:cNvSpPr/>
          <p:nvPr/>
        </p:nvSpPr>
        <p:spPr>
          <a:xfrm>
            <a:off x="4132778" y="3711297"/>
            <a:ext cx="2948345" cy="950833"/>
          </a:xfrm>
          <a:prstGeom prst="rect">
            <a:avLst/>
          </a:prstGeom>
          <a:noFill/>
          <a:ln/>
        </p:spPr>
        <p:txBody>
          <a:bodyPr wrap="square" lIns="0" tIns="0" rIns="0" bIns="0" rtlCol="0" anchor="t"/>
          <a:lstStyle/>
          <a:p>
            <a:pPr algn="l" indent="0" marL="0">
              <a:lnSpc>
                <a:spcPts val="2450"/>
              </a:lnSpc>
              <a:buNone/>
            </a:pPr>
            <a:r>
              <a:rPr lang="en-US" sz="1550" dirty="0">
                <a:solidFill>
                  <a:srgbClr val="403011"/>
                </a:solidFill>
                <a:latin typeface="Brygada 1918" pitchFamily="34" charset="0"/>
                <a:ea typeface="Brygada 1918" pitchFamily="34" charset="-122"/>
                <a:cs typeface="Brygada 1918" pitchFamily="34" charset="-120"/>
              </a:rPr>
              <a:t>Tuples provide data integrity as their elements cannot be changed after creation.</a:t>
            </a:r>
            <a:endParaRPr lang="en-US" sz="1550" dirty="0"/>
          </a:p>
        </p:txBody>
      </p:sp>
      <p:sp>
        <p:nvSpPr>
          <p:cNvPr id="11" name="Shape 9"/>
          <p:cNvSpPr/>
          <p:nvPr/>
        </p:nvSpPr>
        <p:spPr>
          <a:xfrm>
            <a:off x="4132778" y="4885015"/>
            <a:ext cx="2948345" cy="1881902"/>
          </a:xfrm>
          <a:prstGeom prst="roundRect">
            <a:avLst>
              <a:gd name="adj" fmla="val 15792"/>
            </a:avLst>
          </a:prstGeom>
          <a:solidFill>
            <a:srgbClr val="E9DEC7"/>
          </a:solidFill>
          <a:ln/>
        </p:spPr>
      </p:sp>
      <p:sp>
        <p:nvSpPr>
          <p:cNvPr id="12" name="Shape 10"/>
          <p:cNvSpPr/>
          <p:nvPr/>
        </p:nvSpPr>
        <p:spPr>
          <a:xfrm>
            <a:off x="4122896" y="4885015"/>
            <a:ext cx="2968109" cy="1881902"/>
          </a:xfrm>
          <a:prstGeom prst="roundRect">
            <a:avLst>
              <a:gd name="adj" fmla="val 1579"/>
            </a:avLst>
          </a:prstGeom>
          <a:solidFill>
            <a:srgbClr val="E9DEC7"/>
          </a:solidFill>
          <a:ln/>
        </p:spPr>
      </p:sp>
      <p:sp>
        <p:nvSpPr>
          <p:cNvPr id="13" name="Text 11"/>
          <p:cNvSpPr/>
          <p:nvPr/>
        </p:nvSpPr>
        <p:spPr>
          <a:xfrm>
            <a:off x="4321016" y="5033605"/>
            <a:ext cx="2571869" cy="1584722"/>
          </a:xfrm>
          <a:prstGeom prst="rect">
            <a:avLst/>
          </a:prstGeom>
          <a:noFill/>
          <a:ln/>
        </p:spPr>
        <p:txBody>
          <a:bodyPr wrap="square" lIns="0" tIns="0" rIns="0" bIns="0" rtlCol="0" anchor="t"/>
          <a:lstStyle/>
          <a:p>
            <a:pPr algn="l" indent="0" marL="0">
              <a:lnSpc>
                <a:spcPts val="2450"/>
              </a:lnSpc>
              <a:buNone/>
            </a:pPr>
            <a:r>
              <a:rPr lang="en-US" sz="1550" dirty="0">
                <a:solidFill>
                  <a:srgbClr val="403011"/>
                </a:solidFill>
                <a:highlight>
                  <a:srgbClr val="E9DEC7"/>
                </a:highlight>
                <a:latin typeface="Consolas" pitchFamily="34" charset="0"/>
                <a:ea typeface="Consolas" pitchFamily="34" charset="-122"/>
                <a:cs typeface="Consolas" pitchFamily="34" charset="-120"/>
              </a:rPr>
              <a:t>my_tuple = (10, 20, "thirty")print(my_tuple[1]) # Output: 20# my_tuple.append(40) would error</a:t>
            </a:r>
            <a:endParaRPr lang="en-US" sz="1550" dirty="0"/>
          </a:p>
        </p:txBody>
      </p:sp>
      <p:sp>
        <p:nvSpPr>
          <p:cNvPr id="14" name="Text 12"/>
          <p:cNvSpPr/>
          <p:nvPr/>
        </p:nvSpPr>
        <p:spPr>
          <a:xfrm>
            <a:off x="7572137" y="2770227"/>
            <a:ext cx="2948345" cy="742950"/>
          </a:xfrm>
          <a:prstGeom prst="rect">
            <a:avLst/>
          </a:prstGeom>
          <a:noFill/>
          <a:ln/>
        </p:spPr>
        <p:txBody>
          <a:bodyPr wrap="square" lIns="0" tIns="0" rIns="0" bIns="0" rtlCol="0" anchor="t"/>
          <a:lstStyle/>
          <a:p>
            <a:pPr algn="l" indent="0" marL="0">
              <a:lnSpc>
                <a:spcPts val="2900"/>
              </a:lnSpc>
              <a:buNone/>
            </a:pPr>
            <a:r>
              <a:rPr lang="en-US" sz="2300" dirty="0">
                <a:solidFill>
                  <a:srgbClr val="403011"/>
                </a:solidFill>
                <a:latin typeface="Brygada 1918 Semi Bold" pitchFamily="34" charset="0"/>
                <a:ea typeface="Brygada 1918 Semi Bold" pitchFamily="34" charset="-122"/>
                <a:cs typeface="Brygada 1918 Semi Bold" pitchFamily="34" charset="-120"/>
              </a:rPr>
              <a:t>Sets: Unique Elements</a:t>
            </a:r>
            <a:endParaRPr lang="en-US" sz="2300" dirty="0"/>
          </a:p>
        </p:txBody>
      </p:sp>
      <p:sp>
        <p:nvSpPr>
          <p:cNvPr id="15" name="Text 13"/>
          <p:cNvSpPr/>
          <p:nvPr/>
        </p:nvSpPr>
        <p:spPr>
          <a:xfrm>
            <a:off x="7572137" y="3711297"/>
            <a:ext cx="2948345" cy="950833"/>
          </a:xfrm>
          <a:prstGeom prst="rect">
            <a:avLst/>
          </a:prstGeom>
          <a:noFill/>
          <a:ln/>
        </p:spPr>
        <p:txBody>
          <a:bodyPr wrap="square" lIns="0" tIns="0" rIns="0" bIns="0" rtlCol="0" anchor="t"/>
          <a:lstStyle/>
          <a:p>
            <a:pPr algn="l" indent="0" marL="0">
              <a:lnSpc>
                <a:spcPts val="2450"/>
              </a:lnSpc>
              <a:buNone/>
            </a:pPr>
            <a:r>
              <a:rPr lang="en-US" sz="1550" dirty="0">
                <a:solidFill>
                  <a:srgbClr val="403011"/>
                </a:solidFill>
                <a:latin typeface="Brygada 1918" pitchFamily="34" charset="0"/>
                <a:ea typeface="Brygada 1918" pitchFamily="34" charset="-122"/>
                <a:cs typeface="Brygada 1918" pitchFamily="34" charset="-120"/>
              </a:rPr>
              <a:t>Sets are excellent for membership testing and removing duplicate entries.</a:t>
            </a:r>
            <a:endParaRPr lang="en-US" sz="1550" dirty="0"/>
          </a:p>
        </p:txBody>
      </p:sp>
      <p:sp>
        <p:nvSpPr>
          <p:cNvPr id="16" name="Shape 14"/>
          <p:cNvSpPr/>
          <p:nvPr/>
        </p:nvSpPr>
        <p:spPr>
          <a:xfrm>
            <a:off x="7572137" y="4885015"/>
            <a:ext cx="2948345" cy="1564957"/>
          </a:xfrm>
          <a:prstGeom prst="roundRect">
            <a:avLst>
              <a:gd name="adj" fmla="val 18990"/>
            </a:avLst>
          </a:prstGeom>
          <a:solidFill>
            <a:srgbClr val="E9DEC7"/>
          </a:solidFill>
          <a:ln/>
        </p:spPr>
      </p:sp>
      <p:sp>
        <p:nvSpPr>
          <p:cNvPr id="17" name="Shape 15"/>
          <p:cNvSpPr/>
          <p:nvPr/>
        </p:nvSpPr>
        <p:spPr>
          <a:xfrm>
            <a:off x="7562255" y="4885015"/>
            <a:ext cx="2968109" cy="1564957"/>
          </a:xfrm>
          <a:prstGeom prst="roundRect">
            <a:avLst>
              <a:gd name="adj" fmla="val 1899"/>
            </a:avLst>
          </a:prstGeom>
          <a:solidFill>
            <a:srgbClr val="E9DEC7"/>
          </a:solidFill>
          <a:ln/>
        </p:spPr>
      </p:sp>
      <p:sp>
        <p:nvSpPr>
          <p:cNvPr id="18" name="Text 16"/>
          <p:cNvSpPr/>
          <p:nvPr/>
        </p:nvSpPr>
        <p:spPr>
          <a:xfrm>
            <a:off x="7760375" y="5033605"/>
            <a:ext cx="2571869" cy="1267778"/>
          </a:xfrm>
          <a:prstGeom prst="rect">
            <a:avLst/>
          </a:prstGeom>
          <a:noFill/>
          <a:ln/>
        </p:spPr>
        <p:txBody>
          <a:bodyPr wrap="square" lIns="0" tIns="0" rIns="0" bIns="0" rtlCol="0" anchor="t"/>
          <a:lstStyle/>
          <a:p>
            <a:pPr algn="l" indent="0" marL="0">
              <a:lnSpc>
                <a:spcPts val="2450"/>
              </a:lnSpc>
              <a:buNone/>
            </a:pPr>
            <a:r>
              <a:rPr lang="en-US" sz="1550" dirty="0">
                <a:solidFill>
                  <a:srgbClr val="403011"/>
                </a:solidFill>
                <a:highlight>
                  <a:srgbClr val="E9DEC7"/>
                </a:highlight>
                <a:latin typeface="Consolas" pitchFamily="34" charset="0"/>
                <a:ea typeface="Consolas" pitchFamily="34" charset="-122"/>
                <a:cs typeface="Consolas" pitchFamily="34" charset="-120"/>
              </a:rPr>
              <a:t>my_set = {1, 2, 2, 3}my_set.add(4)print(my_set) # Output: {1, 2, 3, 4}</a:t>
            </a:r>
            <a:endParaRPr lang="en-US" sz="1550" dirty="0"/>
          </a:p>
        </p:txBody>
      </p:sp>
      <p:sp>
        <p:nvSpPr>
          <p:cNvPr id="19" name="Text 17"/>
          <p:cNvSpPr/>
          <p:nvPr/>
        </p:nvSpPr>
        <p:spPr>
          <a:xfrm>
            <a:off x="11011495" y="2770227"/>
            <a:ext cx="2948345" cy="742950"/>
          </a:xfrm>
          <a:prstGeom prst="rect">
            <a:avLst/>
          </a:prstGeom>
          <a:noFill/>
          <a:ln/>
        </p:spPr>
        <p:txBody>
          <a:bodyPr wrap="square" lIns="0" tIns="0" rIns="0" bIns="0" rtlCol="0" anchor="t"/>
          <a:lstStyle/>
          <a:p>
            <a:pPr algn="l" indent="0" marL="0">
              <a:lnSpc>
                <a:spcPts val="2900"/>
              </a:lnSpc>
              <a:buNone/>
            </a:pPr>
            <a:r>
              <a:rPr lang="en-US" sz="2300" dirty="0">
                <a:solidFill>
                  <a:srgbClr val="403011"/>
                </a:solidFill>
                <a:latin typeface="Brygada 1918 Semi Bold" pitchFamily="34" charset="0"/>
                <a:ea typeface="Brygada 1918 Semi Bold" pitchFamily="34" charset="-122"/>
                <a:cs typeface="Brygada 1918 Semi Bold" pitchFamily="34" charset="-120"/>
              </a:rPr>
              <a:t>Dictionaries: Key-Value Mapping</a:t>
            </a:r>
            <a:endParaRPr lang="en-US" sz="2300" dirty="0"/>
          </a:p>
        </p:txBody>
      </p:sp>
      <p:sp>
        <p:nvSpPr>
          <p:cNvPr id="20" name="Text 18"/>
          <p:cNvSpPr/>
          <p:nvPr/>
        </p:nvSpPr>
        <p:spPr>
          <a:xfrm>
            <a:off x="11011495" y="3711297"/>
            <a:ext cx="2948345" cy="950833"/>
          </a:xfrm>
          <a:prstGeom prst="rect">
            <a:avLst/>
          </a:prstGeom>
          <a:noFill/>
          <a:ln/>
        </p:spPr>
        <p:txBody>
          <a:bodyPr wrap="square" lIns="0" tIns="0" rIns="0" bIns="0" rtlCol="0" anchor="t"/>
          <a:lstStyle/>
          <a:p>
            <a:pPr algn="l" indent="0" marL="0">
              <a:lnSpc>
                <a:spcPts val="2450"/>
              </a:lnSpc>
              <a:buNone/>
            </a:pPr>
            <a:r>
              <a:rPr lang="en-US" sz="1550" dirty="0">
                <a:solidFill>
                  <a:srgbClr val="403011"/>
                </a:solidFill>
                <a:latin typeface="Brygada 1918" pitchFamily="34" charset="0"/>
                <a:ea typeface="Brygada 1918" pitchFamily="34" charset="-122"/>
                <a:cs typeface="Brygada 1918" pitchFamily="34" charset="-120"/>
              </a:rPr>
              <a:t>Dictionaries store data in key-value pairs, allowing for efficient data retrieval.</a:t>
            </a:r>
            <a:endParaRPr lang="en-US" sz="1550" dirty="0"/>
          </a:p>
        </p:txBody>
      </p:sp>
      <p:sp>
        <p:nvSpPr>
          <p:cNvPr id="21" name="Shape 19"/>
          <p:cNvSpPr/>
          <p:nvPr/>
        </p:nvSpPr>
        <p:spPr>
          <a:xfrm>
            <a:off x="11011495" y="4885015"/>
            <a:ext cx="2948345" cy="1881902"/>
          </a:xfrm>
          <a:prstGeom prst="roundRect">
            <a:avLst>
              <a:gd name="adj" fmla="val 15792"/>
            </a:avLst>
          </a:prstGeom>
          <a:solidFill>
            <a:srgbClr val="E9DEC7"/>
          </a:solidFill>
          <a:ln/>
        </p:spPr>
      </p:sp>
      <p:sp>
        <p:nvSpPr>
          <p:cNvPr id="22" name="Shape 20"/>
          <p:cNvSpPr/>
          <p:nvPr/>
        </p:nvSpPr>
        <p:spPr>
          <a:xfrm>
            <a:off x="11001613" y="4885015"/>
            <a:ext cx="2968109" cy="1881902"/>
          </a:xfrm>
          <a:prstGeom prst="roundRect">
            <a:avLst>
              <a:gd name="adj" fmla="val 1579"/>
            </a:avLst>
          </a:prstGeom>
          <a:solidFill>
            <a:srgbClr val="E9DEC7"/>
          </a:solidFill>
          <a:ln/>
        </p:spPr>
      </p:sp>
      <p:sp>
        <p:nvSpPr>
          <p:cNvPr id="23" name="Text 21"/>
          <p:cNvSpPr/>
          <p:nvPr/>
        </p:nvSpPr>
        <p:spPr>
          <a:xfrm>
            <a:off x="11199733" y="5033605"/>
            <a:ext cx="2571869" cy="1584722"/>
          </a:xfrm>
          <a:prstGeom prst="rect">
            <a:avLst/>
          </a:prstGeom>
          <a:noFill/>
          <a:ln/>
        </p:spPr>
        <p:txBody>
          <a:bodyPr wrap="square" lIns="0" tIns="0" rIns="0" bIns="0" rtlCol="0" anchor="t"/>
          <a:lstStyle/>
          <a:p>
            <a:pPr algn="l" indent="0" marL="0">
              <a:lnSpc>
                <a:spcPts val="2450"/>
              </a:lnSpc>
              <a:buNone/>
            </a:pPr>
            <a:r>
              <a:rPr lang="en-US" sz="1550" dirty="0">
                <a:solidFill>
                  <a:srgbClr val="403011"/>
                </a:solidFill>
                <a:highlight>
                  <a:srgbClr val="E9DEC7"/>
                </a:highlight>
                <a:latin typeface="Consolas" pitchFamily="34" charset="0"/>
                <a:ea typeface="Consolas" pitchFamily="34" charset="-122"/>
                <a:cs typeface="Consolas" pitchFamily="34" charset="-120"/>
              </a:rPr>
              <a:t>my_dict = {"name": "Bob", "age": 25}print(my_dict["name"]) # Output: Bobmy_dict["age"] = 26</a:t>
            </a:r>
            <a:endParaRPr lang="en-US" sz="1550" dirty="0"/>
          </a:p>
        </p:txBody>
      </p:sp>
      <p:sp>
        <p:nvSpPr>
          <p:cNvPr id="24" name="Text 22"/>
          <p:cNvSpPr/>
          <p:nvPr/>
        </p:nvSpPr>
        <p:spPr>
          <a:xfrm>
            <a:off x="693420" y="7212687"/>
            <a:ext cx="13243560" cy="316944"/>
          </a:xfrm>
          <a:prstGeom prst="rect">
            <a:avLst/>
          </a:prstGeom>
          <a:noFill/>
          <a:ln/>
        </p:spPr>
        <p:txBody>
          <a:bodyPr wrap="none" lIns="0" tIns="0" rIns="0" bIns="0" rtlCol="0" anchor="t"/>
          <a:lstStyle/>
          <a:p>
            <a:pPr algn="l" indent="0" marL="0">
              <a:lnSpc>
                <a:spcPts val="2450"/>
              </a:lnSpc>
              <a:buNone/>
            </a:pPr>
            <a:r>
              <a:rPr lang="en-US" sz="1550" dirty="0">
                <a:solidFill>
                  <a:srgbClr val="403011"/>
                </a:solidFill>
                <a:latin typeface="Brygada 1918" pitchFamily="34" charset="0"/>
                <a:ea typeface="Brygada 1918" pitchFamily="34" charset="-122"/>
                <a:cs typeface="Brygada 1918" pitchFamily="34" charset="-120"/>
              </a:rPr>
              <a:t>These examples illustrate the versatility of Python's built-in data structures.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396835" y="311825"/>
            <a:ext cx="3415189" cy="354330"/>
          </a:xfrm>
          <a:prstGeom prst="rect">
            <a:avLst/>
          </a:prstGeom>
          <a:noFill/>
          <a:ln/>
        </p:spPr>
        <p:txBody>
          <a:bodyPr wrap="none" lIns="0" tIns="0" rIns="0" bIns="0" rtlCol="0" anchor="t"/>
          <a:lstStyle/>
          <a:p>
            <a:pPr algn="l" indent="0" marL="0">
              <a:lnSpc>
                <a:spcPts val="2750"/>
              </a:lnSpc>
              <a:buNone/>
            </a:pPr>
            <a:r>
              <a:rPr lang="en-US" sz="2200" dirty="0">
                <a:solidFill>
                  <a:srgbClr val="403011"/>
                </a:solidFill>
                <a:latin typeface="Brygada 1918 Semi Bold" pitchFamily="34" charset="0"/>
                <a:ea typeface="Brygada 1918 Semi Bold" pitchFamily="34" charset="-122"/>
                <a:cs typeface="Brygada 1918 Semi Bold" pitchFamily="34" charset="-120"/>
              </a:rPr>
              <a:t>Reusable Code: Functions</a:t>
            </a:r>
            <a:endParaRPr lang="en-US" sz="2200" dirty="0"/>
          </a:p>
        </p:txBody>
      </p:sp>
      <p:sp>
        <p:nvSpPr>
          <p:cNvPr id="3" name="Text 1"/>
          <p:cNvSpPr/>
          <p:nvPr/>
        </p:nvSpPr>
        <p:spPr>
          <a:xfrm>
            <a:off x="396835" y="892969"/>
            <a:ext cx="13836729" cy="181451"/>
          </a:xfrm>
          <a:prstGeom prst="rect">
            <a:avLst/>
          </a:prstGeom>
          <a:noFill/>
          <a:ln/>
        </p:spPr>
        <p:txBody>
          <a:bodyPr wrap="none" lIns="0" tIns="0" rIns="0" bIns="0" rtlCol="0" anchor="t"/>
          <a:lstStyle/>
          <a:p>
            <a:pPr algn="l" indent="0" marL="0">
              <a:lnSpc>
                <a:spcPts val="1400"/>
              </a:lnSpc>
              <a:buNone/>
            </a:pPr>
            <a:r>
              <a:rPr lang="en-US" sz="850" dirty="0">
                <a:solidFill>
                  <a:srgbClr val="403011"/>
                </a:solidFill>
                <a:latin typeface="Brygada 1918" pitchFamily="34" charset="0"/>
                <a:ea typeface="Brygada 1918" pitchFamily="34" charset="-122"/>
                <a:cs typeface="Brygada 1918" pitchFamily="34" charset="-120"/>
              </a:rPr>
              <a:t>Functions are blocks of organized, reusable code that perform a single, related action. They promote modularity and code reuse, making your programs easier to manage, debug, and extend.</a:t>
            </a:r>
            <a:endParaRPr lang="en-US" sz="850" dirty="0"/>
          </a:p>
        </p:txBody>
      </p:sp>
      <p:sp>
        <p:nvSpPr>
          <p:cNvPr id="4" name="Text 2"/>
          <p:cNvSpPr/>
          <p:nvPr/>
        </p:nvSpPr>
        <p:spPr>
          <a:xfrm>
            <a:off x="396835" y="1315283"/>
            <a:ext cx="1701165" cy="212646"/>
          </a:xfrm>
          <a:prstGeom prst="rect">
            <a:avLst/>
          </a:prstGeom>
          <a:noFill/>
          <a:ln/>
        </p:spPr>
        <p:txBody>
          <a:bodyPr wrap="none" lIns="0" tIns="0" rIns="0" bIns="0" rtlCol="0" anchor="t"/>
          <a:lstStyle/>
          <a:p>
            <a:pPr algn="l" indent="0" marL="0">
              <a:lnSpc>
                <a:spcPts val="1650"/>
              </a:lnSpc>
              <a:buNone/>
            </a:pPr>
            <a:r>
              <a:rPr lang="en-US" sz="1300" dirty="0">
                <a:solidFill>
                  <a:srgbClr val="403011"/>
                </a:solidFill>
                <a:latin typeface="Brygada 1918 Semi Bold" pitchFamily="34" charset="0"/>
                <a:ea typeface="Brygada 1918 Semi Bold" pitchFamily="34" charset="-122"/>
                <a:cs typeface="Brygada 1918 Semi Bold" pitchFamily="34" charset="-120"/>
              </a:rPr>
              <a:t>Python Function</a:t>
            </a:r>
            <a:endParaRPr lang="en-US" sz="1300" dirty="0"/>
          </a:p>
        </p:txBody>
      </p:sp>
      <p:pic>
        <p:nvPicPr>
          <p:cNvPr id="5" name="Image 0" descr="preencoded.png">    </p:cNvPr>
          <p:cNvPicPr>
            <a:picLocks noChangeAspect="1"/>
          </p:cNvPicPr>
          <p:nvPr/>
        </p:nvPicPr>
        <p:blipFill>
          <a:blip r:embed="rId1"/>
          <a:stretch>
            <a:fillRect/>
          </a:stretch>
        </p:blipFill>
        <p:spPr>
          <a:xfrm>
            <a:off x="396835" y="1655445"/>
            <a:ext cx="6780014" cy="4638913"/>
          </a:xfrm>
          <a:prstGeom prst="rect">
            <a:avLst/>
          </a:prstGeom>
        </p:spPr>
      </p:pic>
      <p:sp>
        <p:nvSpPr>
          <p:cNvPr id="6" name="Shape 3"/>
          <p:cNvSpPr/>
          <p:nvPr/>
        </p:nvSpPr>
        <p:spPr>
          <a:xfrm>
            <a:off x="396835" y="6421874"/>
            <a:ext cx="6780014" cy="1621631"/>
          </a:xfrm>
          <a:prstGeom prst="roundRect">
            <a:avLst>
              <a:gd name="adj" fmla="val 10491"/>
            </a:avLst>
          </a:prstGeom>
          <a:solidFill>
            <a:srgbClr val="E9DEC7"/>
          </a:solidFill>
          <a:ln/>
        </p:spPr>
      </p:sp>
      <p:sp>
        <p:nvSpPr>
          <p:cNvPr id="7" name="Shape 4"/>
          <p:cNvSpPr/>
          <p:nvPr/>
        </p:nvSpPr>
        <p:spPr>
          <a:xfrm>
            <a:off x="391239" y="6421874"/>
            <a:ext cx="6791206" cy="1621631"/>
          </a:xfrm>
          <a:prstGeom prst="roundRect">
            <a:avLst>
              <a:gd name="adj" fmla="val 1049"/>
            </a:avLst>
          </a:prstGeom>
          <a:solidFill>
            <a:srgbClr val="E9DEC7"/>
          </a:solidFill>
          <a:ln/>
        </p:spPr>
      </p:sp>
      <p:sp>
        <p:nvSpPr>
          <p:cNvPr id="8" name="Text 5"/>
          <p:cNvSpPr/>
          <p:nvPr/>
        </p:nvSpPr>
        <p:spPr>
          <a:xfrm>
            <a:off x="504587" y="6506885"/>
            <a:ext cx="6564511" cy="1451610"/>
          </a:xfrm>
          <a:prstGeom prst="rect">
            <a:avLst/>
          </a:prstGeom>
          <a:noFill/>
          <a:ln/>
        </p:spPr>
        <p:txBody>
          <a:bodyPr wrap="square" lIns="0" tIns="0" rIns="0" bIns="0" rtlCol="0" anchor="t"/>
          <a:lstStyle/>
          <a:p>
            <a:pPr algn="l" indent="0" marL="0">
              <a:lnSpc>
                <a:spcPts val="1400"/>
              </a:lnSpc>
              <a:buNone/>
            </a:pPr>
            <a:r>
              <a:rPr lang="en-US" sz="850" dirty="0">
                <a:solidFill>
                  <a:srgbClr val="403011"/>
                </a:solidFill>
                <a:highlight>
                  <a:srgbClr val="E9DEC7"/>
                </a:highlight>
                <a:latin typeface="Consolas" pitchFamily="34" charset="0"/>
                <a:ea typeface="Consolas" pitchFamily="34" charset="-122"/>
                <a:cs typeface="Consolas" pitchFamily="34" charset="-120"/>
              </a:rPr>
              <a:t>def greet(name):    """    This function greets the person passed in as a parameter.    """    return f"Hello, {name}!"message = greet("Graduates")print(message) # Output: Hello, Graduates!</a:t>
            </a:r>
            <a:endParaRPr lang="en-US" sz="850" dirty="0"/>
          </a:p>
        </p:txBody>
      </p:sp>
      <p:sp>
        <p:nvSpPr>
          <p:cNvPr id="9" name="Text 6"/>
          <p:cNvSpPr/>
          <p:nvPr/>
        </p:nvSpPr>
        <p:spPr>
          <a:xfrm>
            <a:off x="396835" y="8171021"/>
            <a:ext cx="6780014" cy="181451"/>
          </a:xfrm>
          <a:prstGeom prst="rect">
            <a:avLst/>
          </a:prstGeom>
          <a:noFill/>
          <a:ln/>
        </p:spPr>
        <p:txBody>
          <a:bodyPr wrap="none" lIns="0" tIns="0" rIns="0" bIns="0" rtlCol="0" anchor="t"/>
          <a:lstStyle/>
          <a:p>
            <a:pPr algn="l" indent="0" marL="0">
              <a:lnSpc>
                <a:spcPts val="1400"/>
              </a:lnSpc>
              <a:buNone/>
            </a:pPr>
            <a:r>
              <a:rPr lang="en-US" sz="850" dirty="0">
                <a:solidFill>
                  <a:srgbClr val="403011"/>
                </a:solidFill>
                <a:latin typeface="Brygada 1918" pitchFamily="34" charset="0"/>
                <a:ea typeface="Brygada 1918" pitchFamily="34" charset="-122"/>
                <a:cs typeface="Brygada 1918" pitchFamily="34" charset="-120"/>
              </a:rPr>
              <a:t>Python functions are concise and use indentation to define scope. They can accept arguments and return values.</a:t>
            </a:r>
            <a:endParaRPr lang="en-US" sz="850" dirty="0"/>
          </a:p>
        </p:txBody>
      </p:sp>
      <p:sp>
        <p:nvSpPr>
          <p:cNvPr id="10" name="Text 7"/>
          <p:cNvSpPr/>
          <p:nvPr/>
        </p:nvSpPr>
        <p:spPr>
          <a:xfrm>
            <a:off x="7461171" y="1315283"/>
            <a:ext cx="1701165" cy="212646"/>
          </a:xfrm>
          <a:prstGeom prst="rect">
            <a:avLst/>
          </a:prstGeom>
          <a:noFill/>
          <a:ln/>
        </p:spPr>
        <p:txBody>
          <a:bodyPr wrap="none" lIns="0" tIns="0" rIns="0" bIns="0" rtlCol="0" anchor="t"/>
          <a:lstStyle/>
          <a:p>
            <a:pPr algn="l" indent="0" marL="0">
              <a:lnSpc>
                <a:spcPts val="1650"/>
              </a:lnSpc>
              <a:buNone/>
            </a:pPr>
            <a:r>
              <a:rPr lang="en-US" sz="1300" dirty="0">
                <a:solidFill>
                  <a:srgbClr val="403011"/>
                </a:solidFill>
                <a:latin typeface="Brygada 1918 Semi Bold" pitchFamily="34" charset="0"/>
                <a:ea typeface="Brygada 1918 Semi Bold" pitchFamily="34" charset="-122"/>
                <a:cs typeface="Brygada 1918 Semi Bold" pitchFamily="34" charset="-120"/>
              </a:rPr>
              <a:t>Java Equivalent</a:t>
            </a:r>
            <a:endParaRPr lang="en-US" sz="1300" dirty="0"/>
          </a:p>
        </p:txBody>
      </p:sp>
      <p:pic>
        <p:nvPicPr>
          <p:cNvPr id="11" name="Image 1" descr="preencoded.png">    </p:cNvPr>
          <p:cNvPicPr>
            <a:picLocks noChangeAspect="1"/>
          </p:cNvPicPr>
          <p:nvPr/>
        </p:nvPicPr>
        <p:blipFill>
          <a:blip r:embed="rId2"/>
          <a:stretch>
            <a:fillRect/>
          </a:stretch>
        </p:blipFill>
        <p:spPr>
          <a:xfrm>
            <a:off x="7461171" y="1655445"/>
            <a:ext cx="6780014" cy="4638913"/>
          </a:xfrm>
          <a:prstGeom prst="rect">
            <a:avLst/>
          </a:prstGeom>
        </p:spPr>
      </p:pic>
      <p:sp>
        <p:nvSpPr>
          <p:cNvPr id="12" name="Shape 8"/>
          <p:cNvSpPr/>
          <p:nvPr/>
        </p:nvSpPr>
        <p:spPr>
          <a:xfrm>
            <a:off x="7461171" y="6421874"/>
            <a:ext cx="6780014" cy="1984534"/>
          </a:xfrm>
          <a:prstGeom prst="roundRect">
            <a:avLst>
              <a:gd name="adj" fmla="val 8572"/>
            </a:avLst>
          </a:prstGeom>
          <a:solidFill>
            <a:srgbClr val="E9DEC7"/>
          </a:solidFill>
          <a:ln/>
        </p:spPr>
      </p:sp>
      <p:sp>
        <p:nvSpPr>
          <p:cNvPr id="13" name="Shape 9"/>
          <p:cNvSpPr/>
          <p:nvPr/>
        </p:nvSpPr>
        <p:spPr>
          <a:xfrm>
            <a:off x="7455575" y="6421874"/>
            <a:ext cx="6791206" cy="1984534"/>
          </a:xfrm>
          <a:prstGeom prst="roundRect">
            <a:avLst>
              <a:gd name="adj" fmla="val 857"/>
            </a:avLst>
          </a:prstGeom>
          <a:solidFill>
            <a:srgbClr val="E9DEC7"/>
          </a:solidFill>
          <a:ln/>
        </p:spPr>
      </p:sp>
      <p:sp>
        <p:nvSpPr>
          <p:cNvPr id="14" name="Text 10"/>
          <p:cNvSpPr/>
          <p:nvPr/>
        </p:nvSpPr>
        <p:spPr>
          <a:xfrm>
            <a:off x="7568922" y="6506885"/>
            <a:ext cx="6564511" cy="1814513"/>
          </a:xfrm>
          <a:prstGeom prst="rect">
            <a:avLst/>
          </a:prstGeom>
          <a:noFill/>
          <a:ln/>
        </p:spPr>
        <p:txBody>
          <a:bodyPr wrap="square" lIns="0" tIns="0" rIns="0" bIns="0" rtlCol="0" anchor="t"/>
          <a:lstStyle/>
          <a:p>
            <a:pPr algn="l" indent="0" marL="0">
              <a:lnSpc>
                <a:spcPts val="1400"/>
              </a:lnSpc>
              <a:buNone/>
            </a:pPr>
            <a:r>
              <a:rPr lang="en-US" sz="850" dirty="0">
                <a:solidFill>
                  <a:srgbClr val="403011"/>
                </a:solidFill>
                <a:highlight>
                  <a:srgbClr val="E9DEC7"/>
                </a:highlight>
                <a:latin typeface="Consolas" pitchFamily="34" charset="0"/>
                <a:ea typeface="Consolas" pitchFamily="34" charset="-122"/>
                <a:cs typeface="Consolas" pitchFamily="34" charset="-120"/>
              </a:rPr>
              <a:t>public class Greeter {    public static String greet(String name) {        return "Hello, " + name + "!";    }    public static void main(String[] args) {        String message = greet("Graduates");        System.out.println(message);    }}</a:t>
            </a:r>
            <a:endParaRPr lang="en-US" sz="850" dirty="0"/>
          </a:p>
        </p:txBody>
      </p:sp>
      <p:sp>
        <p:nvSpPr>
          <p:cNvPr id="15" name="Text 11"/>
          <p:cNvSpPr/>
          <p:nvPr/>
        </p:nvSpPr>
        <p:spPr>
          <a:xfrm>
            <a:off x="7461171" y="8533924"/>
            <a:ext cx="6780014" cy="181451"/>
          </a:xfrm>
          <a:prstGeom prst="rect">
            <a:avLst/>
          </a:prstGeom>
          <a:noFill/>
          <a:ln/>
        </p:spPr>
        <p:txBody>
          <a:bodyPr wrap="none" lIns="0" tIns="0" rIns="0" bIns="0" rtlCol="0" anchor="t"/>
          <a:lstStyle/>
          <a:p>
            <a:pPr algn="l" indent="0" marL="0">
              <a:lnSpc>
                <a:spcPts val="1400"/>
              </a:lnSpc>
              <a:buNone/>
            </a:pPr>
            <a:r>
              <a:rPr lang="en-US" sz="850" dirty="0">
                <a:solidFill>
                  <a:srgbClr val="403011"/>
                </a:solidFill>
                <a:latin typeface="Brygada 1918" pitchFamily="34" charset="0"/>
                <a:ea typeface="Brygada 1918" pitchFamily="34" charset="-122"/>
                <a:cs typeface="Brygada 1918" pitchFamily="34" charset="-120"/>
              </a:rPr>
              <a:t>Compared to Java, Python's syntax for defining functions is significantly less verbose, emphasizing readability.</a:t>
            </a:r>
            <a:endParaRPr lang="en-US" sz="850" dirty="0"/>
          </a:p>
        </p:txBody>
      </p:sp>
      <p:sp>
        <p:nvSpPr>
          <p:cNvPr id="16" name="Text 12"/>
          <p:cNvSpPr/>
          <p:nvPr/>
        </p:nvSpPr>
        <p:spPr>
          <a:xfrm>
            <a:off x="396835" y="8944928"/>
            <a:ext cx="13836729" cy="181451"/>
          </a:xfrm>
          <a:prstGeom prst="rect">
            <a:avLst/>
          </a:prstGeom>
          <a:noFill/>
          <a:ln/>
        </p:spPr>
        <p:txBody>
          <a:bodyPr wrap="none" lIns="0" tIns="0" rIns="0" bIns="0" rtlCol="0" anchor="t"/>
          <a:lstStyle/>
          <a:p>
            <a:pPr algn="l" indent="0" marL="0">
              <a:lnSpc>
                <a:spcPts val="1400"/>
              </a:lnSpc>
              <a:buNone/>
            </a:pPr>
            <a:r>
              <a:rPr lang="en-US" sz="850" dirty="0">
                <a:solidFill>
                  <a:srgbClr val="403011"/>
                </a:solidFill>
                <a:latin typeface="Brygada 1918" pitchFamily="34" charset="0"/>
                <a:ea typeface="Brygada 1918" pitchFamily="34" charset="-122"/>
                <a:cs typeface="Brygada 1918" pitchFamily="34" charset="-120"/>
              </a:rPr>
              <a:t>Embracing functions is key to writing clean and maintainable code in any language.</a:t>
            </a:r>
            <a:endParaRPr lang="en-US" sz="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67596" y="603052"/>
            <a:ext cx="10239256" cy="685324"/>
          </a:xfrm>
          <a:prstGeom prst="rect">
            <a:avLst/>
          </a:prstGeom>
          <a:noFill/>
          <a:ln/>
        </p:spPr>
        <p:txBody>
          <a:bodyPr wrap="none" lIns="0" tIns="0" rIns="0" bIns="0" rtlCol="0" anchor="t"/>
          <a:lstStyle/>
          <a:p>
            <a:pPr algn="l" indent="0" marL="0">
              <a:lnSpc>
                <a:spcPts val="5350"/>
              </a:lnSpc>
              <a:buNone/>
            </a:pPr>
            <a:r>
              <a:rPr lang="en-US" sz="4300" dirty="0">
                <a:solidFill>
                  <a:srgbClr val="403011"/>
                </a:solidFill>
                <a:latin typeface="Brygada 1918 Semi Bold" pitchFamily="34" charset="0"/>
                <a:ea typeface="Brygada 1918 Semi Bold" pitchFamily="34" charset="-122"/>
                <a:cs typeface="Brygada 1918 Semi Bold" pitchFamily="34" charset="-120"/>
              </a:rPr>
              <a:t>Advanced Python: Concise &amp; Functional</a:t>
            </a:r>
            <a:endParaRPr lang="en-US" sz="4300" dirty="0"/>
          </a:p>
        </p:txBody>
      </p:sp>
      <p:sp>
        <p:nvSpPr>
          <p:cNvPr id="3" name="Text 1"/>
          <p:cNvSpPr/>
          <p:nvPr/>
        </p:nvSpPr>
        <p:spPr>
          <a:xfrm>
            <a:off x="767596" y="1727002"/>
            <a:ext cx="13095208" cy="701754"/>
          </a:xfrm>
          <a:prstGeom prst="rect">
            <a:avLst/>
          </a:prstGeom>
          <a:noFill/>
          <a:ln/>
        </p:spPr>
        <p:txBody>
          <a:bodyPr wrap="square" lIns="0" tIns="0" rIns="0" bIns="0" rtlCol="0" anchor="t"/>
          <a:lstStyle/>
          <a:p>
            <a:pPr algn="l" indent="0" marL="0">
              <a:lnSpc>
                <a:spcPts val="2750"/>
              </a:lnSpc>
              <a:buNone/>
            </a:pPr>
            <a:r>
              <a:rPr lang="en-US" sz="1700" dirty="0">
                <a:solidFill>
                  <a:srgbClr val="403011"/>
                </a:solidFill>
                <a:latin typeface="Brygada 1918" pitchFamily="34" charset="0"/>
                <a:ea typeface="Brygada 1918" pitchFamily="34" charset="-122"/>
                <a:cs typeface="Brygada 1918" pitchFamily="34" charset="-120"/>
              </a:rPr>
              <a:t>Python offers elegant features for writing more compact and expressive code. List comprehensions and lambda functions are powerful tools for functional programming paradigms.</a:t>
            </a:r>
            <a:endParaRPr lang="en-US" sz="1700" dirty="0"/>
          </a:p>
        </p:txBody>
      </p:sp>
      <p:sp>
        <p:nvSpPr>
          <p:cNvPr id="4" name="Shape 2"/>
          <p:cNvSpPr/>
          <p:nvPr/>
        </p:nvSpPr>
        <p:spPr>
          <a:xfrm>
            <a:off x="767596" y="2675453"/>
            <a:ext cx="6437948" cy="4356378"/>
          </a:xfrm>
          <a:prstGeom prst="roundRect">
            <a:avLst>
              <a:gd name="adj" fmla="val 3358"/>
            </a:avLst>
          </a:prstGeom>
          <a:solidFill>
            <a:srgbClr val="F6EBD4"/>
          </a:solidFill>
          <a:ln w="30480">
            <a:solidFill>
              <a:srgbClr val="626C3B"/>
            </a:solidFill>
            <a:prstDash val="solid"/>
          </a:ln>
        </p:spPr>
      </p:sp>
      <p:sp>
        <p:nvSpPr>
          <p:cNvPr id="5" name="Shape 3"/>
          <p:cNvSpPr/>
          <p:nvPr/>
        </p:nvSpPr>
        <p:spPr>
          <a:xfrm>
            <a:off x="737116" y="2675453"/>
            <a:ext cx="121920" cy="4356378"/>
          </a:xfrm>
          <a:prstGeom prst="roundRect">
            <a:avLst>
              <a:gd name="adj" fmla="val 269826"/>
            </a:avLst>
          </a:prstGeom>
          <a:solidFill>
            <a:srgbClr val="626C3B"/>
          </a:solidFill>
          <a:ln/>
        </p:spPr>
      </p:sp>
      <p:sp>
        <p:nvSpPr>
          <p:cNvPr id="6" name="Text 4"/>
          <p:cNvSpPr/>
          <p:nvPr/>
        </p:nvSpPr>
        <p:spPr>
          <a:xfrm>
            <a:off x="1108829" y="2925247"/>
            <a:ext cx="2741414" cy="342662"/>
          </a:xfrm>
          <a:prstGeom prst="rect">
            <a:avLst/>
          </a:prstGeom>
          <a:noFill/>
          <a:ln/>
        </p:spPr>
        <p:txBody>
          <a:bodyPr wrap="none" lIns="0" tIns="0" rIns="0" bIns="0" rtlCol="0" anchor="t"/>
          <a:lstStyle/>
          <a:p>
            <a:pPr algn="l" indent="0" marL="0">
              <a:lnSpc>
                <a:spcPts val="2650"/>
              </a:lnSpc>
              <a:buNone/>
            </a:pPr>
            <a:r>
              <a:rPr lang="en-US" sz="2150" dirty="0">
                <a:solidFill>
                  <a:srgbClr val="403011"/>
                </a:solidFill>
                <a:latin typeface="Brygada 1918 Semi Bold" pitchFamily="34" charset="0"/>
                <a:ea typeface="Brygada 1918 Semi Bold" pitchFamily="34" charset="-122"/>
                <a:cs typeface="Brygada 1918 Semi Bold" pitchFamily="34" charset="-120"/>
              </a:rPr>
              <a:t>List Comprehension</a:t>
            </a:r>
            <a:endParaRPr lang="en-US" sz="2150" dirty="0"/>
          </a:p>
        </p:txBody>
      </p:sp>
      <p:sp>
        <p:nvSpPr>
          <p:cNvPr id="7" name="Text 5"/>
          <p:cNvSpPr/>
          <p:nvPr/>
        </p:nvSpPr>
        <p:spPr>
          <a:xfrm>
            <a:off x="1108829" y="3399473"/>
            <a:ext cx="5846921" cy="1052632"/>
          </a:xfrm>
          <a:prstGeom prst="rect">
            <a:avLst/>
          </a:prstGeom>
          <a:noFill/>
          <a:ln/>
        </p:spPr>
        <p:txBody>
          <a:bodyPr wrap="square" lIns="0" tIns="0" rIns="0" bIns="0" rtlCol="0" anchor="t"/>
          <a:lstStyle/>
          <a:p>
            <a:pPr algn="l" indent="0" marL="0">
              <a:lnSpc>
                <a:spcPts val="2750"/>
              </a:lnSpc>
              <a:buNone/>
            </a:pPr>
            <a:r>
              <a:rPr lang="en-US" sz="1700" dirty="0">
                <a:solidFill>
                  <a:srgbClr val="403011"/>
                </a:solidFill>
                <a:latin typeface="Brygada 1918" pitchFamily="34" charset="0"/>
                <a:ea typeface="Brygada 1918" pitchFamily="34" charset="-122"/>
                <a:cs typeface="Brygada 1918" pitchFamily="34" charset="-120"/>
              </a:rPr>
              <a:t>A concise way to create lists. It reads almost like natural language, making code more readable than traditional loops.</a:t>
            </a:r>
            <a:endParaRPr lang="en-US" sz="1700" dirty="0"/>
          </a:p>
        </p:txBody>
      </p:sp>
      <p:sp>
        <p:nvSpPr>
          <p:cNvPr id="8" name="Shape 6"/>
          <p:cNvSpPr/>
          <p:nvPr/>
        </p:nvSpPr>
        <p:spPr>
          <a:xfrm>
            <a:off x="1108829" y="4698802"/>
            <a:ext cx="5846921" cy="1732359"/>
          </a:xfrm>
          <a:prstGeom prst="roundRect">
            <a:avLst>
              <a:gd name="adj" fmla="val 18990"/>
            </a:avLst>
          </a:prstGeom>
          <a:solidFill>
            <a:srgbClr val="E9DEC7"/>
          </a:solidFill>
          <a:ln/>
        </p:spPr>
      </p:sp>
      <p:sp>
        <p:nvSpPr>
          <p:cNvPr id="9" name="Shape 7"/>
          <p:cNvSpPr/>
          <p:nvPr/>
        </p:nvSpPr>
        <p:spPr>
          <a:xfrm>
            <a:off x="1097875" y="4698802"/>
            <a:ext cx="5868829" cy="1732359"/>
          </a:xfrm>
          <a:prstGeom prst="roundRect">
            <a:avLst>
              <a:gd name="adj" fmla="val 1899"/>
            </a:avLst>
          </a:prstGeom>
          <a:solidFill>
            <a:srgbClr val="E9DEC7"/>
          </a:solidFill>
          <a:ln/>
        </p:spPr>
      </p:sp>
      <p:sp>
        <p:nvSpPr>
          <p:cNvPr id="10" name="Text 8"/>
          <p:cNvSpPr/>
          <p:nvPr/>
        </p:nvSpPr>
        <p:spPr>
          <a:xfrm>
            <a:off x="1317188" y="4863227"/>
            <a:ext cx="5430203" cy="1403509"/>
          </a:xfrm>
          <a:prstGeom prst="rect">
            <a:avLst/>
          </a:prstGeom>
          <a:noFill/>
          <a:ln/>
        </p:spPr>
        <p:txBody>
          <a:bodyPr wrap="square" lIns="0" tIns="0" rIns="0" bIns="0" rtlCol="0" anchor="t"/>
          <a:lstStyle/>
          <a:p>
            <a:pPr algn="l" indent="0" marL="0">
              <a:lnSpc>
                <a:spcPts val="2750"/>
              </a:lnSpc>
              <a:buNone/>
            </a:pPr>
            <a:r>
              <a:rPr lang="en-US" sz="1700" dirty="0">
                <a:solidFill>
                  <a:srgbClr val="403011"/>
                </a:solidFill>
                <a:highlight>
                  <a:srgbClr val="E9DEC7"/>
                </a:highlight>
                <a:latin typeface="Consolas" pitchFamily="34" charset="0"/>
                <a:ea typeface="Consolas" pitchFamily="34" charset="-122"/>
                <a:cs typeface="Consolas" pitchFamily="34" charset="-120"/>
              </a:rPr>
              <a:t># Squares of numbers from 0 to 4squares = [x**2 for x in range(5)]print(squares) # Output: [0, 1, 4, 9, 16]</a:t>
            </a:r>
            <a:endParaRPr lang="en-US" sz="1700" dirty="0"/>
          </a:p>
        </p:txBody>
      </p:sp>
      <p:sp>
        <p:nvSpPr>
          <p:cNvPr id="11" name="Shape 9"/>
          <p:cNvSpPr/>
          <p:nvPr/>
        </p:nvSpPr>
        <p:spPr>
          <a:xfrm>
            <a:off x="7424857" y="2675453"/>
            <a:ext cx="6437948" cy="4356378"/>
          </a:xfrm>
          <a:prstGeom prst="roundRect">
            <a:avLst>
              <a:gd name="adj" fmla="val 3358"/>
            </a:avLst>
          </a:prstGeom>
          <a:solidFill>
            <a:srgbClr val="F6EBD4"/>
          </a:solidFill>
          <a:ln w="30480">
            <a:solidFill>
              <a:srgbClr val="83792E"/>
            </a:solidFill>
            <a:prstDash val="solid"/>
          </a:ln>
        </p:spPr>
      </p:sp>
      <p:sp>
        <p:nvSpPr>
          <p:cNvPr id="12" name="Shape 10"/>
          <p:cNvSpPr/>
          <p:nvPr/>
        </p:nvSpPr>
        <p:spPr>
          <a:xfrm>
            <a:off x="7394377" y="2675453"/>
            <a:ext cx="121920" cy="4356378"/>
          </a:xfrm>
          <a:prstGeom prst="roundRect">
            <a:avLst>
              <a:gd name="adj" fmla="val 269826"/>
            </a:avLst>
          </a:prstGeom>
          <a:solidFill>
            <a:srgbClr val="83792E"/>
          </a:solidFill>
          <a:ln/>
        </p:spPr>
      </p:sp>
      <p:sp>
        <p:nvSpPr>
          <p:cNvPr id="13" name="Text 11"/>
          <p:cNvSpPr/>
          <p:nvPr/>
        </p:nvSpPr>
        <p:spPr>
          <a:xfrm>
            <a:off x="7766090" y="2925247"/>
            <a:ext cx="2741414" cy="342662"/>
          </a:xfrm>
          <a:prstGeom prst="rect">
            <a:avLst/>
          </a:prstGeom>
          <a:noFill/>
          <a:ln/>
        </p:spPr>
        <p:txBody>
          <a:bodyPr wrap="none" lIns="0" tIns="0" rIns="0" bIns="0" rtlCol="0" anchor="t"/>
          <a:lstStyle/>
          <a:p>
            <a:pPr algn="l" indent="0" marL="0">
              <a:lnSpc>
                <a:spcPts val="2650"/>
              </a:lnSpc>
              <a:buNone/>
            </a:pPr>
            <a:r>
              <a:rPr lang="en-US" sz="2150" dirty="0">
                <a:solidFill>
                  <a:srgbClr val="403011"/>
                </a:solidFill>
                <a:latin typeface="Brygada 1918 Semi Bold" pitchFamily="34" charset="0"/>
                <a:ea typeface="Brygada 1918 Semi Bold" pitchFamily="34" charset="-122"/>
                <a:cs typeface="Brygada 1918 Semi Bold" pitchFamily="34" charset="-120"/>
              </a:rPr>
              <a:t>Lambda Functions</a:t>
            </a:r>
            <a:endParaRPr lang="en-US" sz="2150" dirty="0"/>
          </a:p>
        </p:txBody>
      </p:sp>
      <p:sp>
        <p:nvSpPr>
          <p:cNvPr id="14" name="Text 12"/>
          <p:cNvSpPr/>
          <p:nvPr/>
        </p:nvSpPr>
        <p:spPr>
          <a:xfrm>
            <a:off x="7766090" y="3399473"/>
            <a:ext cx="5846921" cy="1052632"/>
          </a:xfrm>
          <a:prstGeom prst="rect">
            <a:avLst/>
          </a:prstGeom>
          <a:noFill/>
          <a:ln/>
        </p:spPr>
        <p:txBody>
          <a:bodyPr wrap="square" lIns="0" tIns="0" rIns="0" bIns="0" rtlCol="0" anchor="t"/>
          <a:lstStyle/>
          <a:p>
            <a:pPr algn="l" indent="0" marL="0">
              <a:lnSpc>
                <a:spcPts val="2750"/>
              </a:lnSpc>
              <a:buNone/>
            </a:pPr>
            <a:r>
              <a:rPr lang="en-US" sz="1700" dirty="0">
                <a:solidFill>
                  <a:srgbClr val="403011"/>
                </a:solidFill>
                <a:latin typeface="Brygada 1918" pitchFamily="34" charset="0"/>
                <a:ea typeface="Brygada 1918" pitchFamily="34" charset="-122"/>
                <a:cs typeface="Brygada 1918" pitchFamily="34" charset="-120"/>
              </a:rPr>
              <a:t>Small, anonymous functions defined with the </a:t>
            </a:r>
            <a:pPr algn="l" indent="0" marL="0">
              <a:lnSpc>
                <a:spcPts val="2750"/>
              </a:lnSpc>
              <a:buNone/>
            </a:pPr>
            <a:r>
              <a:rPr lang="en-US" sz="1700" dirty="0">
                <a:solidFill>
                  <a:srgbClr val="626C3B"/>
                </a:solidFill>
                <a:latin typeface="Brygada 1918" pitchFamily="34" charset="0"/>
                <a:ea typeface="Brygada 1918" pitchFamily="34" charset="-122"/>
                <a:cs typeface="Brygada 1918" pitchFamily="34" charset="-120"/>
              </a:rPr>
              <a:t>lambda</a:t>
            </a:r>
            <a:pPr algn="l" indent="0" marL="0">
              <a:lnSpc>
                <a:spcPts val="2750"/>
              </a:lnSpc>
              <a:buNone/>
            </a:pPr>
            <a:r>
              <a:rPr lang="en-US" sz="1700" dirty="0">
                <a:solidFill>
                  <a:srgbClr val="403011"/>
                </a:solidFill>
                <a:latin typeface="Brygada 1918" pitchFamily="34" charset="0"/>
                <a:ea typeface="Brygada 1918" pitchFamily="34" charset="-122"/>
                <a:cs typeface="Brygada 1918" pitchFamily="34" charset="-120"/>
              </a:rPr>
              <a:t> keyword. Often used for short-term operations, especially with </a:t>
            </a:r>
            <a:pPr algn="l" indent="0" marL="0">
              <a:lnSpc>
                <a:spcPts val="2750"/>
              </a:lnSpc>
              <a:buNone/>
            </a:pPr>
            <a:r>
              <a:rPr lang="en-US" sz="1700" dirty="0">
                <a:solidFill>
                  <a:srgbClr val="626C3B"/>
                </a:solidFill>
                <a:latin typeface="Brygada 1918" pitchFamily="34" charset="0"/>
                <a:ea typeface="Brygada 1918" pitchFamily="34" charset="-122"/>
                <a:cs typeface="Brygada 1918" pitchFamily="34" charset="-120"/>
              </a:rPr>
              <a:t>map()</a:t>
            </a:r>
            <a:pPr algn="l" indent="0" marL="0">
              <a:lnSpc>
                <a:spcPts val="2750"/>
              </a:lnSpc>
              <a:buNone/>
            </a:pPr>
            <a:r>
              <a:rPr lang="en-US" sz="1700" dirty="0">
                <a:solidFill>
                  <a:srgbClr val="403011"/>
                </a:solidFill>
                <a:latin typeface="Brygada 1918" pitchFamily="34" charset="0"/>
                <a:ea typeface="Brygada 1918" pitchFamily="34" charset="-122"/>
                <a:cs typeface="Brygada 1918" pitchFamily="34" charset="-120"/>
              </a:rPr>
              <a:t> and </a:t>
            </a:r>
            <a:pPr algn="l" indent="0" marL="0">
              <a:lnSpc>
                <a:spcPts val="2750"/>
              </a:lnSpc>
              <a:buNone/>
            </a:pPr>
            <a:r>
              <a:rPr lang="en-US" sz="1700" dirty="0">
                <a:solidFill>
                  <a:srgbClr val="626C3B"/>
                </a:solidFill>
                <a:latin typeface="Brygada 1918" pitchFamily="34" charset="0"/>
                <a:ea typeface="Brygada 1918" pitchFamily="34" charset="-122"/>
                <a:cs typeface="Brygada 1918" pitchFamily="34" charset="-120"/>
              </a:rPr>
              <a:t>filter()</a:t>
            </a:r>
            <a:pPr algn="l" indent="0" marL="0">
              <a:lnSpc>
                <a:spcPts val="2750"/>
              </a:lnSpc>
              <a:buNone/>
            </a:pPr>
            <a:r>
              <a:rPr lang="en-US" sz="1700" dirty="0">
                <a:solidFill>
                  <a:srgbClr val="403011"/>
                </a:solidFill>
                <a:latin typeface="Brygada 1918" pitchFamily="34" charset="0"/>
                <a:ea typeface="Brygada 1918" pitchFamily="34" charset="-122"/>
                <a:cs typeface="Brygada 1918" pitchFamily="34" charset="-120"/>
              </a:rPr>
              <a:t>.</a:t>
            </a:r>
            <a:endParaRPr lang="en-US" sz="1700" dirty="0"/>
          </a:p>
        </p:txBody>
      </p:sp>
      <p:sp>
        <p:nvSpPr>
          <p:cNvPr id="15" name="Shape 13"/>
          <p:cNvSpPr/>
          <p:nvPr/>
        </p:nvSpPr>
        <p:spPr>
          <a:xfrm>
            <a:off x="7766090" y="4698802"/>
            <a:ext cx="5846921" cy="2083237"/>
          </a:xfrm>
          <a:prstGeom prst="roundRect">
            <a:avLst>
              <a:gd name="adj" fmla="val 15791"/>
            </a:avLst>
          </a:prstGeom>
          <a:solidFill>
            <a:srgbClr val="E9DEC7"/>
          </a:solidFill>
          <a:ln/>
        </p:spPr>
      </p:sp>
      <p:sp>
        <p:nvSpPr>
          <p:cNvPr id="16" name="Shape 14"/>
          <p:cNvSpPr/>
          <p:nvPr/>
        </p:nvSpPr>
        <p:spPr>
          <a:xfrm>
            <a:off x="7755136" y="4698802"/>
            <a:ext cx="5868829" cy="2083237"/>
          </a:xfrm>
          <a:prstGeom prst="roundRect">
            <a:avLst>
              <a:gd name="adj" fmla="val 1579"/>
            </a:avLst>
          </a:prstGeom>
          <a:solidFill>
            <a:srgbClr val="E9DEC7"/>
          </a:solidFill>
          <a:ln/>
        </p:spPr>
      </p:sp>
      <p:sp>
        <p:nvSpPr>
          <p:cNvPr id="17" name="Text 15"/>
          <p:cNvSpPr/>
          <p:nvPr/>
        </p:nvSpPr>
        <p:spPr>
          <a:xfrm>
            <a:off x="7974449" y="4863227"/>
            <a:ext cx="5430203" cy="1754386"/>
          </a:xfrm>
          <a:prstGeom prst="rect">
            <a:avLst/>
          </a:prstGeom>
          <a:noFill/>
          <a:ln/>
        </p:spPr>
        <p:txBody>
          <a:bodyPr wrap="square" lIns="0" tIns="0" rIns="0" bIns="0" rtlCol="0" anchor="t"/>
          <a:lstStyle/>
          <a:p>
            <a:pPr algn="l" indent="0" marL="0">
              <a:lnSpc>
                <a:spcPts val="2750"/>
              </a:lnSpc>
              <a:buNone/>
            </a:pPr>
            <a:r>
              <a:rPr lang="en-US" sz="1700" dirty="0">
                <a:solidFill>
                  <a:srgbClr val="403011"/>
                </a:solidFill>
                <a:highlight>
                  <a:srgbClr val="E9DEC7"/>
                </a:highlight>
                <a:latin typeface="Consolas" pitchFamily="34" charset="0"/>
                <a:ea typeface="Consolas" pitchFamily="34" charset="-122"/>
                <a:cs typeface="Consolas" pitchFamily="34" charset="-120"/>
              </a:rPr>
              <a:t># Doubling numbers using lambda and mapnumbers = [1, 2, 3]doubled = list(map(lambda x: x * 2, numbers))print(doubled) # Output: [2, 4, 6]</a:t>
            </a:r>
            <a:endParaRPr lang="en-US" sz="1700" dirty="0"/>
          </a:p>
        </p:txBody>
      </p:sp>
      <p:sp>
        <p:nvSpPr>
          <p:cNvPr id="18" name="Text 16"/>
          <p:cNvSpPr/>
          <p:nvPr/>
        </p:nvSpPr>
        <p:spPr>
          <a:xfrm>
            <a:off x="767596" y="7278529"/>
            <a:ext cx="13095208" cy="350877"/>
          </a:xfrm>
          <a:prstGeom prst="rect">
            <a:avLst/>
          </a:prstGeom>
          <a:noFill/>
          <a:ln/>
        </p:spPr>
        <p:txBody>
          <a:bodyPr wrap="none" lIns="0" tIns="0" rIns="0" bIns="0" rtlCol="0" anchor="t"/>
          <a:lstStyle/>
          <a:p>
            <a:pPr algn="l" indent="0" marL="0">
              <a:lnSpc>
                <a:spcPts val="2750"/>
              </a:lnSpc>
              <a:buNone/>
            </a:pPr>
            <a:r>
              <a:rPr lang="en-US" sz="1700" dirty="0">
                <a:solidFill>
                  <a:srgbClr val="403011"/>
                </a:solidFill>
                <a:latin typeface="Brygada 1918" pitchFamily="34" charset="0"/>
                <a:ea typeface="Brygada 1918" pitchFamily="34" charset="-122"/>
                <a:cs typeface="Brygada 1918" pitchFamily="34" charset="-120"/>
              </a:rPr>
              <a:t>These features allow for powerful data transformations in fewer lines of code.</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83657" y="692706"/>
            <a:ext cx="9622036" cy="610433"/>
          </a:xfrm>
          <a:prstGeom prst="rect">
            <a:avLst/>
          </a:prstGeom>
          <a:noFill/>
          <a:ln/>
        </p:spPr>
        <p:txBody>
          <a:bodyPr wrap="none" lIns="0" tIns="0" rIns="0" bIns="0" rtlCol="0" anchor="t"/>
          <a:lstStyle/>
          <a:p>
            <a:pPr algn="l" indent="0" marL="0">
              <a:lnSpc>
                <a:spcPts val="4800"/>
              </a:lnSpc>
              <a:buNone/>
            </a:pPr>
            <a:r>
              <a:rPr lang="en-US" sz="3800" dirty="0">
                <a:solidFill>
                  <a:srgbClr val="403011"/>
                </a:solidFill>
                <a:latin typeface="Brygada 1918 Semi Bold" pitchFamily="34" charset="0"/>
                <a:ea typeface="Brygada 1918 Semi Bold" pitchFamily="34" charset="-122"/>
                <a:cs typeface="Brygada 1918 Semi Bold" pitchFamily="34" charset="-120"/>
              </a:rPr>
              <a:t>Advanced Python: Structure &amp; Reusability</a:t>
            </a:r>
            <a:endParaRPr lang="en-US" sz="3800" dirty="0"/>
          </a:p>
        </p:txBody>
      </p:sp>
      <p:sp>
        <p:nvSpPr>
          <p:cNvPr id="3" name="Text 1"/>
          <p:cNvSpPr/>
          <p:nvPr/>
        </p:nvSpPr>
        <p:spPr>
          <a:xfrm>
            <a:off x="683657" y="1693783"/>
            <a:ext cx="13263086" cy="625078"/>
          </a:xfrm>
          <a:prstGeom prst="rect">
            <a:avLst/>
          </a:prstGeom>
          <a:noFill/>
          <a:ln/>
        </p:spPr>
        <p:txBody>
          <a:bodyPr wrap="square" lIns="0" tIns="0" rIns="0" bIns="0" rtlCol="0" anchor="t"/>
          <a:lstStyle/>
          <a:p>
            <a:pPr algn="l" indent="0" marL="0">
              <a:lnSpc>
                <a:spcPts val="2450"/>
              </a:lnSpc>
              <a:buNone/>
            </a:pPr>
            <a:r>
              <a:rPr lang="en-US" sz="1500" dirty="0">
                <a:solidFill>
                  <a:srgbClr val="403011"/>
                </a:solidFill>
                <a:latin typeface="Brygada 1918" pitchFamily="34" charset="0"/>
                <a:ea typeface="Brygada 1918" pitchFamily="34" charset="-122"/>
                <a:cs typeface="Brygada 1918" pitchFamily="34" charset="-120"/>
              </a:rPr>
              <a:t>As your projects grow, structuring your code becomes crucial. Object-Oriented Programming (OOP) and Modules provide mechanisms for creating organized, scalable, and reusable applications.</a:t>
            </a:r>
            <a:endParaRPr lang="en-US" sz="1500" dirty="0"/>
          </a:p>
        </p:txBody>
      </p:sp>
      <p:sp>
        <p:nvSpPr>
          <p:cNvPr id="4" name="Shape 2"/>
          <p:cNvSpPr/>
          <p:nvPr/>
        </p:nvSpPr>
        <p:spPr>
          <a:xfrm>
            <a:off x="683657" y="2538532"/>
            <a:ext cx="6533912" cy="4466034"/>
          </a:xfrm>
          <a:prstGeom prst="roundRect">
            <a:avLst>
              <a:gd name="adj" fmla="val 10498"/>
            </a:avLst>
          </a:prstGeom>
          <a:solidFill>
            <a:srgbClr val="626C3B"/>
          </a:solidFill>
          <a:ln w="7620">
            <a:solidFill>
              <a:srgbClr val="7B8554"/>
            </a:solidFill>
            <a:prstDash val="solid"/>
          </a:ln>
        </p:spPr>
      </p:sp>
      <p:sp>
        <p:nvSpPr>
          <p:cNvPr id="5" name="Text 3"/>
          <p:cNvSpPr/>
          <p:nvPr/>
        </p:nvSpPr>
        <p:spPr>
          <a:xfrm>
            <a:off x="886539" y="2741414"/>
            <a:ext cx="4266248" cy="305157"/>
          </a:xfrm>
          <a:prstGeom prst="rect">
            <a:avLst/>
          </a:prstGeom>
          <a:noFill/>
          <a:ln/>
        </p:spPr>
        <p:txBody>
          <a:bodyPr wrap="none" lIns="0" tIns="0" rIns="0" bIns="0" rtlCol="0" anchor="t"/>
          <a:lstStyle/>
          <a:p>
            <a:pPr algn="l" indent="0" marL="0">
              <a:lnSpc>
                <a:spcPts val="2400"/>
              </a:lnSpc>
              <a:buNone/>
            </a:pPr>
            <a:r>
              <a:rPr lang="en-US" sz="1900" dirty="0">
                <a:solidFill>
                  <a:srgbClr val="FFFFFF"/>
                </a:solidFill>
                <a:latin typeface="Brygada 1918 Semi Bold" pitchFamily="34" charset="0"/>
                <a:ea typeface="Brygada 1918 Semi Bold" pitchFamily="34" charset="-122"/>
                <a:cs typeface="Brygada 1918 Semi Bold" pitchFamily="34" charset="-120"/>
              </a:rPr>
              <a:t>Object-Oriented Programming (OOP)</a:t>
            </a:r>
            <a:endParaRPr lang="en-US" sz="1900" dirty="0"/>
          </a:p>
        </p:txBody>
      </p:sp>
      <p:sp>
        <p:nvSpPr>
          <p:cNvPr id="6" name="Text 4"/>
          <p:cNvSpPr/>
          <p:nvPr/>
        </p:nvSpPr>
        <p:spPr>
          <a:xfrm>
            <a:off x="886539" y="3163729"/>
            <a:ext cx="6128147" cy="625078"/>
          </a:xfrm>
          <a:prstGeom prst="rect">
            <a:avLst/>
          </a:prstGeom>
          <a:noFill/>
          <a:ln/>
        </p:spPr>
        <p:txBody>
          <a:bodyPr wrap="square" lIns="0" tIns="0" rIns="0" bIns="0" rtlCol="0" anchor="t"/>
          <a:lstStyle/>
          <a:p>
            <a:pPr algn="l" indent="0" marL="0">
              <a:lnSpc>
                <a:spcPts val="2450"/>
              </a:lnSpc>
              <a:buNone/>
            </a:pPr>
            <a:r>
              <a:rPr lang="en-US" sz="1500" dirty="0">
                <a:solidFill>
                  <a:srgbClr val="FFFFFF"/>
                </a:solidFill>
                <a:latin typeface="Brygada 1918" pitchFamily="34" charset="0"/>
                <a:ea typeface="Brygada 1918" pitchFamily="34" charset="-122"/>
                <a:cs typeface="Brygada 1918" pitchFamily="34" charset="-120"/>
              </a:rPr>
              <a:t>Python supports OOP principles like classes and objects, enabling you to model real-world entities and their interactions.</a:t>
            </a:r>
            <a:endParaRPr lang="en-US" sz="1500" dirty="0"/>
          </a:p>
        </p:txBody>
      </p:sp>
      <p:sp>
        <p:nvSpPr>
          <p:cNvPr id="7" name="Shape 5"/>
          <p:cNvSpPr/>
          <p:nvPr/>
        </p:nvSpPr>
        <p:spPr>
          <a:xfrm>
            <a:off x="886539" y="4008477"/>
            <a:ext cx="6128147" cy="2793206"/>
          </a:xfrm>
          <a:prstGeom prst="roundRect">
            <a:avLst>
              <a:gd name="adj" fmla="val 10491"/>
            </a:avLst>
          </a:prstGeom>
          <a:solidFill>
            <a:srgbClr val="E9DEC7"/>
          </a:solidFill>
          <a:ln/>
        </p:spPr>
      </p:sp>
      <p:sp>
        <p:nvSpPr>
          <p:cNvPr id="8" name="Shape 6"/>
          <p:cNvSpPr/>
          <p:nvPr/>
        </p:nvSpPr>
        <p:spPr>
          <a:xfrm>
            <a:off x="876776" y="4008477"/>
            <a:ext cx="6147673" cy="2793206"/>
          </a:xfrm>
          <a:prstGeom prst="roundRect">
            <a:avLst>
              <a:gd name="adj" fmla="val 1049"/>
            </a:avLst>
          </a:prstGeom>
          <a:solidFill>
            <a:srgbClr val="E9DEC7"/>
          </a:solidFill>
          <a:ln/>
        </p:spPr>
      </p:sp>
      <p:sp>
        <p:nvSpPr>
          <p:cNvPr id="9" name="Text 7"/>
          <p:cNvSpPr/>
          <p:nvPr/>
        </p:nvSpPr>
        <p:spPr>
          <a:xfrm>
            <a:off x="1072039" y="4154924"/>
            <a:ext cx="5757148" cy="2500313"/>
          </a:xfrm>
          <a:prstGeom prst="rect">
            <a:avLst/>
          </a:prstGeom>
          <a:noFill/>
          <a:ln/>
        </p:spPr>
        <p:txBody>
          <a:bodyPr wrap="square" lIns="0" tIns="0" rIns="0" bIns="0" rtlCol="0" anchor="t"/>
          <a:lstStyle/>
          <a:p>
            <a:pPr algn="l" indent="0" marL="0">
              <a:lnSpc>
                <a:spcPts val="2450"/>
              </a:lnSpc>
              <a:buNone/>
            </a:pPr>
            <a:r>
              <a:rPr lang="en-US" sz="1500" dirty="0">
                <a:solidFill>
                  <a:srgbClr val="FFFFFF"/>
                </a:solidFill>
                <a:highlight>
                  <a:srgbClr val="E9DEC7"/>
                </a:highlight>
                <a:latin typeface="Consolas" pitchFamily="34" charset="0"/>
                <a:ea typeface="Consolas" pitchFamily="34" charset="-122"/>
                <a:cs typeface="Consolas" pitchFamily="34" charset="-120"/>
              </a:rPr>
              <a:t>class Dog:    def __init__(self, name):        self.name = name    def bark(self):        return f"{self.name} says Woof!"my_dog = Dog("Buddy")print(my_dog.bark())</a:t>
            </a:r>
            <a:endParaRPr lang="en-US" sz="1500" dirty="0"/>
          </a:p>
        </p:txBody>
      </p:sp>
      <p:sp>
        <p:nvSpPr>
          <p:cNvPr id="10" name="Shape 8"/>
          <p:cNvSpPr/>
          <p:nvPr/>
        </p:nvSpPr>
        <p:spPr>
          <a:xfrm>
            <a:off x="7412831" y="2538532"/>
            <a:ext cx="6533912" cy="4466034"/>
          </a:xfrm>
          <a:prstGeom prst="roundRect">
            <a:avLst>
              <a:gd name="adj" fmla="val 10498"/>
            </a:avLst>
          </a:prstGeom>
          <a:solidFill>
            <a:srgbClr val="83792E"/>
          </a:solidFill>
          <a:ln w="7620">
            <a:solidFill>
              <a:srgbClr val="9C9247"/>
            </a:solidFill>
            <a:prstDash val="solid"/>
          </a:ln>
        </p:spPr>
      </p:sp>
      <p:sp>
        <p:nvSpPr>
          <p:cNvPr id="11" name="Text 9"/>
          <p:cNvSpPr/>
          <p:nvPr/>
        </p:nvSpPr>
        <p:spPr>
          <a:xfrm>
            <a:off x="7615714" y="2741414"/>
            <a:ext cx="2441853" cy="305157"/>
          </a:xfrm>
          <a:prstGeom prst="rect">
            <a:avLst/>
          </a:prstGeom>
          <a:noFill/>
          <a:ln/>
        </p:spPr>
        <p:txBody>
          <a:bodyPr wrap="none" lIns="0" tIns="0" rIns="0" bIns="0" rtlCol="0" anchor="t"/>
          <a:lstStyle/>
          <a:p>
            <a:pPr algn="l" indent="0" marL="0">
              <a:lnSpc>
                <a:spcPts val="2400"/>
              </a:lnSpc>
              <a:buNone/>
            </a:pPr>
            <a:r>
              <a:rPr lang="en-US" sz="1900" dirty="0">
                <a:solidFill>
                  <a:srgbClr val="FFFFFF"/>
                </a:solidFill>
                <a:latin typeface="Brygada 1918 Semi Bold" pitchFamily="34" charset="0"/>
                <a:ea typeface="Brygada 1918 Semi Bold" pitchFamily="34" charset="-122"/>
                <a:cs typeface="Brygada 1918 Semi Bold" pitchFamily="34" charset="-120"/>
              </a:rPr>
              <a:t>Modules</a:t>
            </a:r>
            <a:endParaRPr lang="en-US" sz="1900" dirty="0"/>
          </a:p>
        </p:txBody>
      </p:sp>
      <p:sp>
        <p:nvSpPr>
          <p:cNvPr id="12" name="Text 10"/>
          <p:cNvSpPr/>
          <p:nvPr/>
        </p:nvSpPr>
        <p:spPr>
          <a:xfrm>
            <a:off x="7615714" y="3163729"/>
            <a:ext cx="6128147" cy="937617"/>
          </a:xfrm>
          <a:prstGeom prst="rect">
            <a:avLst/>
          </a:prstGeom>
          <a:noFill/>
          <a:ln/>
        </p:spPr>
        <p:txBody>
          <a:bodyPr wrap="square" lIns="0" tIns="0" rIns="0" bIns="0" rtlCol="0" anchor="t"/>
          <a:lstStyle/>
          <a:p>
            <a:pPr algn="l" indent="0" marL="0">
              <a:lnSpc>
                <a:spcPts val="2450"/>
              </a:lnSpc>
              <a:buNone/>
            </a:pPr>
            <a:r>
              <a:rPr lang="en-US" sz="1500" dirty="0">
                <a:solidFill>
                  <a:srgbClr val="FFFFFF"/>
                </a:solidFill>
                <a:latin typeface="Brygada 1918" pitchFamily="34" charset="0"/>
                <a:ea typeface="Brygada 1918" pitchFamily="34" charset="-122"/>
                <a:cs typeface="Brygada 1918" pitchFamily="34" charset="-120"/>
              </a:rPr>
              <a:t>Python modules are files containing Python definitions and statements. They allow you to logically organize your Python code, making it easier to manage and reuse.</a:t>
            </a:r>
            <a:endParaRPr lang="en-US" sz="1500" dirty="0"/>
          </a:p>
        </p:txBody>
      </p:sp>
      <p:sp>
        <p:nvSpPr>
          <p:cNvPr id="13" name="Shape 11"/>
          <p:cNvSpPr/>
          <p:nvPr/>
        </p:nvSpPr>
        <p:spPr>
          <a:xfrm>
            <a:off x="7615714" y="4321016"/>
            <a:ext cx="6128147" cy="2480667"/>
          </a:xfrm>
          <a:prstGeom prst="roundRect">
            <a:avLst>
              <a:gd name="adj" fmla="val 11813"/>
            </a:avLst>
          </a:prstGeom>
          <a:solidFill>
            <a:srgbClr val="E9DEC7"/>
          </a:solidFill>
          <a:ln/>
        </p:spPr>
      </p:sp>
      <p:sp>
        <p:nvSpPr>
          <p:cNvPr id="14" name="Shape 12"/>
          <p:cNvSpPr/>
          <p:nvPr/>
        </p:nvSpPr>
        <p:spPr>
          <a:xfrm>
            <a:off x="7605951" y="4321016"/>
            <a:ext cx="6147673" cy="2480667"/>
          </a:xfrm>
          <a:prstGeom prst="roundRect">
            <a:avLst>
              <a:gd name="adj" fmla="val 1181"/>
            </a:avLst>
          </a:prstGeom>
          <a:solidFill>
            <a:srgbClr val="E9DEC7"/>
          </a:solidFill>
          <a:ln/>
        </p:spPr>
      </p:sp>
      <p:sp>
        <p:nvSpPr>
          <p:cNvPr id="15" name="Text 13"/>
          <p:cNvSpPr/>
          <p:nvPr/>
        </p:nvSpPr>
        <p:spPr>
          <a:xfrm>
            <a:off x="7801213" y="4467463"/>
            <a:ext cx="5757148" cy="2187773"/>
          </a:xfrm>
          <a:prstGeom prst="rect">
            <a:avLst/>
          </a:prstGeom>
          <a:noFill/>
          <a:ln/>
        </p:spPr>
        <p:txBody>
          <a:bodyPr wrap="square" lIns="0" tIns="0" rIns="0" bIns="0" rtlCol="0" anchor="t"/>
          <a:lstStyle/>
          <a:p>
            <a:pPr algn="l" indent="0" marL="0">
              <a:lnSpc>
                <a:spcPts val="2450"/>
              </a:lnSpc>
              <a:buNone/>
            </a:pPr>
            <a:r>
              <a:rPr lang="en-US" sz="1500" dirty="0">
                <a:solidFill>
                  <a:srgbClr val="FFFFFF"/>
                </a:solidFill>
                <a:highlight>
                  <a:srgbClr val="E9DEC7"/>
                </a:highlight>
                <a:latin typeface="Consolas" pitchFamily="34" charset="0"/>
                <a:ea typeface="Consolas" pitchFamily="34" charset="-122"/>
                <a:cs typeface="Consolas" pitchFamily="34" charset="-120"/>
              </a:rPr>
              <a:t># my_module.py:# def add(a, b): return a + b# main.py:import my_moduleresult = my_module.add(5, 3)print(result) # Output: 8</a:t>
            </a:r>
            <a:endParaRPr lang="en-US" sz="1500" dirty="0"/>
          </a:p>
        </p:txBody>
      </p:sp>
      <p:sp>
        <p:nvSpPr>
          <p:cNvPr id="16" name="Text 14"/>
          <p:cNvSpPr/>
          <p:nvPr/>
        </p:nvSpPr>
        <p:spPr>
          <a:xfrm>
            <a:off x="683657" y="7224236"/>
            <a:ext cx="13263086" cy="312539"/>
          </a:xfrm>
          <a:prstGeom prst="rect">
            <a:avLst/>
          </a:prstGeom>
          <a:noFill/>
          <a:ln/>
        </p:spPr>
        <p:txBody>
          <a:bodyPr wrap="none" lIns="0" tIns="0" rIns="0" bIns="0" rtlCol="0" anchor="t"/>
          <a:lstStyle/>
          <a:p>
            <a:pPr algn="l" indent="0" marL="0">
              <a:lnSpc>
                <a:spcPts val="2450"/>
              </a:lnSpc>
              <a:buNone/>
            </a:pPr>
            <a:r>
              <a:rPr lang="en-US" sz="1500" dirty="0">
                <a:solidFill>
                  <a:srgbClr val="403011"/>
                </a:solidFill>
                <a:latin typeface="Brygada 1918" pitchFamily="34" charset="0"/>
                <a:ea typeface="Brygada 1918" pitchFamily="34" charset="-122"/>
                <a:cs typeface="Brygada 1918" pitchFamily="34" charset="-120"/>
              </a:rPr>
              <a:t>OOP and modules are essential for building complex, maintainable applications.</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2025-09-09T03:32:11Z</dcterms:created>
  <dcterms:modified xsi:type="dcterms:W3CDTF">2025-09-09T03:32:11Z</dcterms:modified>
</cp:coreProperties>
</file>